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2"/>
  </p:sldMasterIdLst>
  <p:notesMasterIdLst>
    <p:notesMasterId r:id="rId18"/>
  </p:notesMasterIdLst>
  <p:handoutMasterIdLst>
    <p:handoutMasterId r:id="rId19"/>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508"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2A"/>
    <a:srgbClr val="FFF0D9"/>
    <a:srgbClr val="F0F5FA"/>
    <a:srgbClr val="1A8AFA"/>
    <a:srgbClr val="0097CC"/>
    <a:srgbClr val="FDFFFF"/>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533" autoAdjust="0"/>
  </p:normalViewPr>
  <p:slideViewPr>
    <p:cSldViewPr>
      <p:cViewPr varScale="1">
        <p:scale>
          <a:sx n="82" d="100"/>
          <a:sy n="82" d="100"/>
        </p:scale>
        <p:origin x="576" y="6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2" d="100"/>
          <a:sy n="62" d="100"/>
        </p:scale>
        <p:origin x="315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softuni.foundation/"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
        <p:nvSpPr>
          <p:cNvPr id="4" name="Footer Placeholder"/>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Created by the </a:t>
            </a:r>
            <a:r>
              <a:rPr lang="en-US" sz="1000" b="1" dirty="0"/>
              <a:t>Software University Foundation</a:t>
            </a:r>
            <a:r>
              <a:rPr lang="en-US" sz="1000" dirty="0"/>
              <a:t> – </a:t>
            </a:r>
            <a:r>
              <a:rPr lang="en-US" sz="1000" u="sng" dirty="0">
                <a:hlinkClick r:id="rId2"/>
              </a:rPr>
              <a:t>https://softuni.foundation</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3" name="Date Placeholder"/>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17-Dec-19</a:t>
            </a:fld>
            <a:endParaRPr dirty="0"/>
          </a:p>
        </p:txBody>
      </p:sp>
      <p:sp>
        <p:nvSpPr>
          <p:cNvPr id="2" name="Header Placeholder"/>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softuni.foundation/"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
        <p:nvSpPr>
          <p:cNvPr id="6" name="Footer Placeholde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2"/>
              </a:rPr>
              <a:t>https://softuni.foundation</a:t>
            </a:r>
            <a:endParaRPr lang="en-US" dirty="0"/>
          </a:p>
          <a:p>
            <a:r>
              <a:rPr lang="en-US" dirty="0"/>
              <a:t>This work is licensed under the </a:t>
            </a:r>
            <a:r>
              <a:rPr lang="en-US" u="sng" noProof="1">
                <a:hlinkClick r:id="rId3"/>
              </a:rPr>
              <a:t>Creative Commons Attribution-NonCommercial-ShareAlike</a:t>
            </a:r>
            <a:r>
              <a:rPr lang="en-US" noProof="1"/>
              <a:t> </a:t>
            </a:r>
            <a:r>
              <a:rPr lang="en-US" dirty="0"/>
              <a:t>license.</a:t>
            </a:r>
          </a:p>
        </p:txBody>
      </p:sp>
      <p:sp>
        <p:nvSpPr>
          <p:cNvPr id="5" name="Slide Notes Placeholder"/>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4" name="Slide Image Placeholde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3" name="Date Placeholder"/>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17-Dec-19</a:t>
            </a:fld>
            <a:endParaRPr lang="en-US" dirty="0"/>
          </a:p>
        </p:txBody>
      </p:sp>
      <p:sp>
        <p:nvSpPr>
          <p:cNvPr id="2" name="Header Placeholder"/>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softuni.foundation/" TargetMode="Externa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softuni.foundation/" TargetMode="Externa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foundation/"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34"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35"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C9B09AF-631A-4FA2-BF14-8B9EABBB9CFC}" type="slidenum">
              <a:rPr lang="bg-BG" sz="1000" b="0" strike="noStrike" spc="-1">
                <a:solidFill>
                  <a:srgbClr val="000000"/>
                </a:solidFill>
                <a:latin typeface="+mn-lt"/>
                <a:ea typeface="+mn-ea"/>
              </a:rPr>
              <a:t>1</a:t>
            </a:fld>
            <a:endParaRPr lang="bg-BG" sz="1000" b="0" strike="noStrike" spc="-1">
              <a:latin typeface="Arial"/>
            </a:endParaRPr>
          </a:p>
        </p:txBody>
      </p:sp>
      <p:sp>
        <p:nvSpPr>
          <p:cNvPr id="5" name="Footer Placeholder">
            <a:extLst>
              <a:ext uri="{FF2B5EF4-FFF2-40B4-BE49-F238E27FC236}">
                <a16:creationId xmlns:a16="http://schemas.microsoft.com/office/drawing/2014/main" id="{7A369866-C2AD-4475-B658-3F69AB42D23B}"/>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5"/>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582819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40"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41"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C82CA33-01F5-4331-A7C5-5ACE38AC2B3D}" type="slidenum">
              <a:rPr lang="bg-BG" sz="1000" b="0" strike="noStrike" spc="-1">
                <a:solidFill>
                  <a:srgbClr val="000000"/>
                </a:solidFill>
                <a:latin typeface="+mn-lt"/>
                <a:ea typeface="+mn-ea"/>
              </a:rPr>
              <a:t>14</a:t>
            </a:fld>
            <a:endParaRPr lang="bg-BG" sz="1000" b="0" strike="noStrike" spc="-1">
              <a:latin typeface="Arial"/>
            </a:endParaRPr>
          </a:p>
        </p:txBody>
      </p:sp>
      <p:sp>
        <p:nvSpPr>
          <p:cNvPr id="5" name="Footer Placeholder">
            <a:extLst>
              <a:ext uri="{FF2B5EF4-FFF2-40B4-BE49-F238E27FC236}">
                <a16:creationId xmlns:a16="http://schemas.microsoft.com/office/drawing/2014/main" id="{A51B1A08-A55C-4DDE-92EE-EC5D2E3B9B66}"/>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5"/>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1229050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3EBA5BD7-F043-4D1B-AA17-CD412FC534DE}" type="slidenum">
              <a:rPr lang="en-US" smtClean="0"/>
              <a:t>15</a:t>
            </a:fld>
            <a:endParaRPr lang="en-US" dirty="0"/>
          </a:p>
        </p:txBody>
      </p:sp>
      <p:sp>
        <p:nvSpPr>
          <p:cNvPr id="6" name="Footer Placeholder">
            <a:extLst>
              <a:ext uri="{FF2B5EF4-FFF2-40B4-BE49-F238E27FC236}">
                <a16:creationId xmlns:a16="http://schemas.microsoft.com/office/drawing/2014/main" id="{2F379B45-B4CF-4732-A1CA-346C8AE276A6}"/>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3"/>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1183309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5" name="Company Web Site Placeholder"/>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
        <p:nvSpPr>
          <p:cNvPr id="34" name="Company Name Placeholder"/>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3" name="Author Web Site Placeholder"/>
          <p:cNvSpPr>
            <a:spLocks noGrp="1"/>
          </p:cNvSpPr>
          <p:nvPr>
            <p:ph type="body" sz="quarter" idx="14" hasCustomPrompt="1"/>
          </p:nvPr>
        </p:nvSpPr>
        <p:spPr bwMode="auto">
          <a:xfrm>
            <a:off x="760412" y="5024988"/>
            <a:ext cx="3187613" cy="369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2" name="Author Position Placeholder"/>
          <p:cNvSpPr>
            <a:spLocks noGrp="1"/>
          </p:cNvSpPr>
          <p:nvPr>
            <p:ph type="body" sz="quarter" idx="13" hasCustomPrompt="1"/>
          </p:nvPr>
        </p:nvSpPr>
        <p:spPr bwMode="auto">
          <a:xfrm>
            <a:off x="760413" y="4668556"/>
            <a:ext cx="3187614" cy="37519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25" name="Author Name Placeholder"/>
          <p:cNvSpPr>
            <a:spLocks noGrp="1"/>
          </p:cNvSpPr>
          <p:nvPr>
            <p:ph type="body" sz="quarter" idx="10" hasCustomPrompt="1"/>
          </p:nvPr>
        </p:nvSpPr>
        <p:spPr bwMode="auto">
          <a:xfrm>
            <a:off x="760412" y="4176826"/>
            <a:ext cx="3187613" cy="499649"/>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Slide Picture Placeholder"/>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 name="Presentation Subtitle"/>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Presentation Subtitle</a:t>
            </a:r>
            <a:endParaRPr dirty="0"/>
          </a:p>
        </p:txBody>
      </p:sp>
      <p:sp>
        <p:nvSpPr>
          <p:cNvPr id="2" name="Presentation Title"/>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Tree>
    <p:extLst>
      <p:ext uri="{BB962C8B-B14F-4D97-AF65-F5344CB8AC3E}">
        <p14:creationId xmlns:p14="http://schemas.microsoft.com/office/powerpoint/2010/main" val="368584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Slide Content Placeholder"/>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Slide Title"/>
          <p:cNvSpPr>
            <a:spLocks noGrp="1"/>
          </p:cNvSpPr>
          <p:nvPr>
            <p:ph type="title" hasCustomPrompt="1"/>
          </p:nvPr>
        </p:nvSpPr>
        <p:spPr>
          <a:xfrm>
            <a:off x="188815" y="40341"/>
            <a:ext cx="11804822" cy="1110780"/>
          </a:xfrm>
        </p:spPr>
        <p:txBody>
          <a:bodyPr/>
          <a:lstStyle>
            <a:lvl1pPr>
              <a:defRPr>
                <a:solidFill>
                  <a:srgbClr val="F3BE60"/>
                </a:solidFill>
                <a:effectLst/>
              </a:defRPr>
            </a:lvl1pPr>
          </a:lstStyle>
          <a:p>
            <a:r>
              <a:rPr lang="en-US" dirty="0"/>
              <a:t>Slide Title</a:t>
            </a:r>
            <a:endParaRPr dirty="0"/>
          </a:p>
        </p:txBody>
      </p:sp>
    </p:spTree>
    <p:extLst>
      <p:ext uri="{BB962C8B-B14F-4D97-AF65-F5344CB8AC3E}">
        <p14:creationId xmlns:p14="http://schemas.microsoft.com/office/powerpoint/2010/main" val="347995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Subtitle"/>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165" indent="0">
              <a:buNone/>
              <a:defRPr sz="1900">
                <a:solidFill>
                  <a:schemeClr val="tx1">
                    <a:tint val="75000"/>
                  </a:schemeClr>
                </a:solidFill>
              </a:defRPr>
            </a:lvl4pPr>
            <a:lvl5pPr marL="2437765" indent="0">
              <a:buNone/>
              <a:defRPr sz="1900">
                <a:solidFill>
                  <a:schemeClr val="tx1">
                    <a:tint val="75000"/>
                  </a:schemeClr>
                </a:solidFill>
              </a:defRPr>
            </a:lvl5pPr>
            <a:lvl6pPr marL="3047365" indent="0">
              <a:buNone/>
              <a:defRPr sz="1900">
                <a:solidFill>
                  <a:schemeClr val="tx1">
                    <a:tint val="75000"/>
                  </a:schemeClr>
                </a:solidFill>
              </a:defRPr>
            </a:lvl6pPr>
            <a:lvl7pPr marL="3656965" indent="0">
              <a:buNone/>
              <a:defRPr sz="1900">
                <a:solidFill>
                  <a:schemeClr val="tx1">
                    <a:tint val="75000"/>
                  </a:schemeClr>
                </a:solidFill>
              </a:defRPr>
            </a:lvl7pPr>
            <a:lvl8pPr marL="4266565" indent="0">
              <a:buNone/>
              <a:defRPr sz="1900">
                <a:solidFill>
                  <a:schemeClr val="tx1">
                    <a:tint val="75000"/>
                  </a:schemeClr>
                </a:solidFill>
              </a:defRPr>
            </a:lvl8pPr>
            <a:lvl9pPr marL="4876165" indent="0">
              <a:buNone/>
              <a:defRPr sz="1900">
                <a:solidFill>
                  <a:schemeClr val="tx1">
                    <a:tint val="75000"/>
                  </a:schemeClr>
                </a:solidFill>
              </a:defRPr>
            </a:lvl9pPr>
          </a:lstStyle>
          <a:p>
            <a:pPr lvl="0"/>
            <a:r>
              <a:rPr lang="en-US" dirty="0"/>
              <a:t>Click to Edit Section Subtitle</a:t>
            </a:r>
          </a:p>
        </p:txBody>
      </p:sp>
      <p:sp>
        <p:nvSpPr>
          <p:cNvPr id="2" name="Slide Title"/>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Tree>
    <p:extLst>
      <p:ext uri="{BB962C8B-B14F-4D97-AF65-F5344CB8AC3E}">
        <p14:creationId xmlns:p14="http://schemas.microsoft.com/office/powerpoint/2010/main" val="231574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97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11823173"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bg-BG" sz="6600" b="1" dirty="0">
                <a:solidFill>
                  <a:srgbClr val="F3BE60"/>
                </a:solidFill>
              </a:rPr>
              <a:t>Въпроси</a:t>
            </a:r>
            <a:r>
              <a:rPr lang="en-US" sz="6600" b="1" dirty="0">
                <a:solidFill>
                  <a:srgbClr val="F3BE60"/>
                </a:solidFill>
              </a:rPr>
              <a:t>?</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pic>
        <p:nvPicPr>
          <p:cNvPr id="18" name="Picture 17">
            <a:extLst>
              <a:ext uri="{FF2B5EF4-FFF2-40B4-BE49-F238E27FC236}">
                <a16:creationId xmlns:a16="http://schemas.microsoft.com/office/drawing/2014/main" id="{09AAFB65-F193-4484-85C5-7FFA43021634}"/>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20967714">
            <a:off x="504277" y="2018007"/>
            <a:ext cx="2849278" cy="3305665"/>
          </a:xfrm>
          <a:prstGeom prst="rect">
            <a:avLst/>
          </a:prstGeom>
        </p:spPr>
      </p:pic>
    </p:spTree>
    <p:extLst>
      <p:ext uri="{BB962C8B-B14F-4D97-AF65-F5344CB8AC3E}">
        <p14:creationId xmlns:p14="http://schemas.microsoft.com/office/powerpoint/2010/main" val="41416078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6" name="Slide Number Placeholder"/>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
        <p:nvSpPr>
          <p:cNvPr id="3" name="Slide Text Placeholder"/>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Slide Title Placeholder"/>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2681634430"/>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hf hdr="0" ftr="0" dt="0"/>
  <p:txStyles>
    <p:titleStyle>
      <a:lvl1pPr algn="l" defTabSz="1218565"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800" indent="-304800" algn="l" defTabSz="1218565" rtl="0" eaLnBrk="1" latinLnBrk="0" hangingPunct="1">
        <a:lnSpc>
          <a:spcPct val="105000"/>
        </a:lnSpc>
        <a:spcBef>
          <a:spcPts val="600"/>
        </a:spcBef>
        <a:spcAft>
          <a:spcPts val="600"/>
        </a:spcAft>
        <a:buClr>
          <a:srgbClr val="F2B254"/>
        </a:buClr>
        <a:buSzPct val="100000"/>
        <a:buFont typeface="Wingdings" charset="2"/>
        <a:buChar char="§"/>
        <a:defRPr sz="3400" b="0" kern="1200">
          <a:solidFill>
            <a:schemeClr val="tx1"/>
          </a:solidFill>
          <a:latin typeface="+mn-lt"/>
          <a:ea typeface="+mn-ea"/>
          <a:cs typeface="+mn-cs"/>
        </a:defRPr>
      </a:lvl1pPr>
      <a:lvl2pPr marL="609600" indent="-231775" algn="l" defTabSz="1218565" rtl="0" eaLnBrk="1" latinLnBrk="0" hangingPunct="1">
        <a:lnSpc>
          <a:spcPct val="105000"/>
        </a:lnSpc>
        <a:spcBef>
          <a:spcPts val="600"/>
        </a:spcBef>
        <a:spcAft>
          <a:spcPts val="600"/>
        </a:spcAft>
        <a:buClr>
          <a:schemeClr val="accent1"/>
        </a:buClr>
        <a:buSzPct val="80000"/>
        <a:buFont typeface="Wingdings" charset="2"/>
        <a:buChar char="§"/>
        <a:defRPr sz="3200" b="0" kern="1200">
          <a:solidFill>
            <a:schemeClr val="tx1"/>
          </a:solidFill>
          <a:latin typeface="+mn-lt"/>
          <a:ea typeface="+mn-ea"/>
          <a:cs typeface="+mn-cs"/>
        </a:defRPr>
      </a:lvl2pPr>
      <a:lvl3pPr marL="914400" indent="-231775" algn="l" defTabSz="1218565" rtl="0" eaLnBrk="1" latinLnBrk="0" hangingPunct="1">
        <a:lnSpc>
          <a:spcPct val="105000"/>
        </a:lnSpc>
        <a:spcBef>
          <a:spcPts val="600"/>
        </a:spcBef>
        <a:spcAft>
          <a:spcPts val="600"/>
        </a:spcAft>
        <a:buClr>
          <a:srgbClr val="EF9A1D"/>
        </a:buClr>
        <a:buSzPct val="80000"/>
        <a:buFont typeface="Wingdings" charset="2"/>
        <a:buChar char="§"/>
        <a:defRPr sz="3000" b="0" kern="1200">
          <a:solidFill>
            <a:schemeClr val="tx1"/>
          </a:solidFill>
          <a:latin typeface="+mn-lt"/>
          <a:ea typeface="+mn-ea"/>
          <a:cs typeface="+mn-cs"/>
        </a:defRPr>
      </a:lvl3pPr>
      <a:lvl4pPr marL="1219200" indent="-231775" algn="l" defTabSz="1218565" rtl="0" eaLnBrk="1" latinLnBrk="0" hangingPunct="1">
        <a:lnSpc>
          <a:spcPct val="105000"/>
        </a:lnSpc>
        <a:spcBef>
          <a:spcPts val="600"/>
        </a:spcBef>
        <a:spcAft>
          <a:spcPts val="600"/>
        </a:spcAft>
        <a:buClr>
          <a:srgbClr val="ED9411"/>
        </a:buClr>
        <a:buSzPct val="80000"/>
        <a:buFont typeface="Wingdings" charset="2"/>
        <a:buChar char="§"/>
        <a:defRPr sz="2800" b="0" kern="1200">
          <a:solidFill>
            <a:schemeClr val="tx1"/>
          </a:solidFill>
          <a:latin typeface="+mn-lt"/>
          <a:ea typeface="+mn-ea"/>
          <a:cs typeface="+mn-cs"/>
        </a:defRPr>
      </a:lvl4pPr>
      <a:lvl5pPr marL="1524000" indent="-231775" algn="l" defTabSz="1218565" rtl="0" eaLnBrk="1" latinLnBrk="0" hangingPunct="1">
        <a:lnSpc>
          <a:spcPct val="105000"/>
        </a:lnSpc>
        <a:spcBef>
          <a:spcPts val="600"/>
        </a:spcBef>
        <a:spcAft>
          <a:spcPts val="600"/>
        </a:spcAft>
        <a:buClr>
          <a:srgbClr val="E28D10"/>
        </a:buClr>
        <a:buSzPct val="80000"/>
        <a:buFont typeface="Wingdings" charset="2"/>
        <a:buChar char="§"/>
        <a:defRPr sz="2600" b="0" kern="1200">
          <a:solidFill>
            <a:schemeClr val="tx1"/>
          </a:solidFill>
          <a:latin typeface="+mn-lt"/>
          <a:ea typeface="+mn-ea"/>
          <a:cs typeface="+mn-cs"/>
        </a:defRPr>
      </a:lvl5pPr>
      <a:lvl6pPr marL="1828165" indent="-231775" algn="l" defTabSz="1218565" rtl="0" eaLnBrk="1" latinLnBrk="0" hangingPunct="1">
        <a:lnSpc>
          <a:spcPct val="90000"/>
        </a:lnSpc>
        <a:spcBef>
          <a:spcPts val="800"/>
        </a:spcBef>
        <a:buClr>
          <a:schemeClr val="accent1"/>
        </a:buClr>
        <a:buSzPct val="80000"/>
        <a:buFont typeface="Arial" charset="0"/>
        <a:buChar char="•"/>
        <a:defRPr sz="2000" kern="1200">
          <a:solidFill>
            <a:schemeClr val="tx1"/>
          </a:solidFill>
          <a:latin typeface="+mn-lt"/>
          <a:ea typeface="+mn-ea"/>
          <a:cs typeface="+mn-cs"/>
        </a:defRPr>
      </a:lvl6pPr>
      <a:lvl7pPr marL="2132965" indent="-231775" algn="l" defTabSz="1218565" rtl="0" eaLnBrk="1" latinLnBrk="0" hangingPunct="1">
        <a:lnSpc>
          <a:spcPct val="90000"/>
        </a:lnSpc>
        <a:spcBef>
          <a:spcPts val="800"/>
        </a:spcBef>
        <a:buClr>
          <a:schemeClr val="accent1"/>
        </a:buClr>
        <a:buSzPct val="80000"/>
        <a:buFont typeface="Arial" charset="0"/>
        <a:buChar char="•"/>
        <a:defRPr sz="2000" kern="1200">
          <a:solidFill>
            <a:schemeClr val="tx1"/>
          </a:solidFill>
          <a:latin typeface="+mn-lt"/>
          <a:ea typeface="+mn-ea"/>
          <a:cs typeface="+mn-cs"/>
        </a:defRPr>
      </a:lvl7pPr>
      <a:lvl8pPr marL="2437765" indent="-231775" algn="l" defTabSz="1218565" rtl="0" eaLnBrk="1" latinLnBrk="0" hangingPunct="1">
        <a:lnSpc>
          <a:spcPct val="90000"/>
        </a:lnSpc>
        <a:spcBef>
          <a:spcPts val="800"/>
        </a:spcBef>
        <a:buClr>
          <a:schemeClr val="accent1"/>
        </a:buClr>
        <a:buSzPct val="80000"/>
        <a:buFont typeface="Arial" charset="0"/>
        <a:buChar char="•"/>
        <a:defRPr sz="2000" kern="1200" baseline="0">
          <a:solidFill>
            <a:schemeClr val="tx1"/>
          </a:solidFill>
          <a:latin typeface="+mn-lt"/>
          <a:ea typeface="+mn-ea"/>
          <a:cs typeface="+mn-cs"/>
        </a:defRPr>
      </a:lvl8pPr>
      <a:lvl9pPr marL="2742565" indent="-231775" algn="l" defTabSz="1218565" rtl="0" eaLnBrk="1" latinLnBrk="0" hangingPunct="1">
        <a:lnSpc>
          <a:spcPct val="90000"/>
        </a:lnSpc>
        <a:spcBef>
          <a:spcPts val="800"/>
        </a:spcBef>
        <a:buClr>
          <a:schemeClr val="accent1"/>
        </a:buClr>
        <a:buSzPct val="80000"/>
        <a:buFont typeface="Arial" charset="0"/>
        <a:buChar char="•"/>
        <a:defRPr sz="2000" kern="1200" baseline="0">
          <a:solidFill>
            <a:schemeClr val="tx1"/>
          </a:solidFill>
          <a:latin typeface="+mn-lt"/>
          <a:ea typeface="+mn-ea"/>
          <a:cs typeface="+mn-cs"/>
        </a:defRPr>
      </a:lvl9pPr>
    </p:bodyStyle>
    <p:otherStyle>
      <a:defPPr>
        <a:defRPr/>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it-kariera.mon.bg/e-learning/"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arduino.cc/en/Tutorial/PWM"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hyperlink" Target="https://creativecommons.org/licenses/by-nc-sa/4.0" TargetMode="External"/><Relationship Id="rId7" Type="http://schemas.openxmlformats.org/officeDocument/2006/relationships/hyperlink" Target="https://it-kariera.mon.bg/e-learn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mon.bg/"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mara.org/sr/videos/kL9O4IOCtVcz/bg/166939/" TargetMode="Externa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379412" y="533400"/>
            <a:ext cx="11109988" cy="133985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bg-BG" sz="4800" b="1" strike="noStrike" spc="-1" dirty="0">
                <a:solidFill>
                  <a:srgbClr val="F6D18E"/>
                </a:solidFill>
                <a:latin typeface="Calibri"/>
              </a:rPr>
              <a:t>Широчинно-импулсна модулация</a:t>
            </a:r>
            <a:r>
              <a:rPr lang="en-US" sz="4800" b="1" strike="noStrike" spc="-1" dirty="0">
                <a:solidFill>
                  <a:srgbClr val="F6D18E"/>
                </a:solidFill>
                <a:latin typeface="Calibri"/>
              </a:rPr>
              <a:t> (PWM</a:t>
            </a:r>
            <a:r>
              <a:rPr lang="bg-BG" sz="4800" b="1" strike="noStrike" spc="-1" dirty="0">
                <a:solidFill>
                  <a:srgbClr val="F6D18E"/>
                </a:solidFill>
                <a:latin typeface="Calibri"/>
              </a:rPr>
              <a:t>)</a:t>
            </a:r>
            <a:endParaRPr lang="bg-BG" sz="4800" b="0" strike="noStrike" spc="-1" dirty="0">
              <a:latin typeface="Arial"/>
            </a:endParaRPr>
          </a:p>
        </p:txBody>
      </p:sp>
      <p:sp>
        <p:nvSpPr>
          <p:cNvPr id="170" name="CustomShape 2"/>
          <p:cNvSpPr/>
          <p:nvPr/>
        </p:nvSpPr>
        <p:spPr>
          <a:xfrm>
            <a:off x="3579840" y="2016240"/>
            <a:ext cx="7909560" cy="8031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r>
              <a:rPr lang="bg-BG" sz="4000" b="0" strike="noStrike" spc="197" dirty="0">
                <a:solidFill>
                  <a:srgbClr val="F0A22E"/>
                </a:solidFill>
                <a:latin typeface="Calibri"/>
              </a:rPr>
              <a:t>Електроника</a:t>
            </a:r>
            <a:endParaRPr lang="bg-BG" sz="4000" b="0" strike="noStrike" spc="-1" dirty="0">
              <a:latin typeface="Arial"/>
            </a:endParaRPr>
          </a:p>
        </p:txBody>
      </p:sp>
      <p:sp>
        <p:nvSpPr>
          <p:cNvPr id="11" name="Slide Number Placeholder">
            <a:extLst>
              <a:ext uri="{FF2B5EF4-FFF2-40B4-BE49-F238E27FC236}">
                <a16:creationId xmlns:a16="http://schemas.microsoft.com/office/drawing/2014/main" id="{9AFD3B99-905C-49F3-AE5C-41AEA2876162}"/>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a:t>
            </a:fld>
            <a:endParaRPr lang="en-US" dirty="0">
              <a:solidFill>
                <a:prstClr val="white">
                  <a:tint val="75000"/>
                </a:prstClr>
              </a:solidFill>
            </a:endParaRPr>
          </a:p>
        </p:txBody>
      </p:sp>
      <p:pic>
        <p:nvPicPr>
          <p:cNvPr id="12" name="Picture 11">
            <a:extLst>
              <a:ext uri="{FF2B5EF4-FFF2-40B4-BE49-F238E27FC236}">
                <a16:creationId xmlns:a16="http://schemas.microsoft.com/office/drawing/2014/main" id="{5631414A-6601-486D-8FD3-E7D2FCBA5D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6137" y="3574590"/>
            <a:ext cx="4176083" cy="2610052"/>
          </a:xfrm>
          <a:prstGeom prst="rect">
            <a:avLst/>
          </a:prstGeom>
          <a:ln>
            <a:noFill/>
          </a:ln>
          <a:effectLst>
            <a:softEdge rad="112500"/>
          </a:effectLst>
        </p:spPr>
      </p:pic>
      <p:grpSp>
        <p:nvGrpSpPr>
          <p:cNvPr id="13" name="Group 12">
            <a:extLst>
              <a:ext uri="{FF2B5EF4-FFF2-40B4-BE49-F238E27FC236}">
                <a16:creationId xmlns:a16="http://schemas.microsoft.com/office/drawing/2014/main" id="{6B22BBA6-788F-42F7-9D1F-DBFE038A1953}"/>
              </a:ext>
            </a:extLst>
          </p:cNvPr>
          <p:cNvGrpSpPr/>
          <p:nvPr/>
        </p:nvGrpSpPr>
        <p:grpSpPr>
          <a:xfrm>
            <a:off x="684212" y="3535212"/>
            <a:ext cx="6103067" cy="2674312"/>
            <a:chOff x="684212" y="3535212"/>
            <a:chExt cx="6103067" cy="2674312"/>
          </a:xfrm>
        </p:grpSpPr>
        <p:sp>
          <p:nvSpPr>
            <p:cNvPr id="14" name="Rectangle 3">
              <a:extLst>
                <a:ext uri="{FF2B5EF4-FFF2-40B4-BE49-F238E27FC236}">
                  <a16:creationId xmlns:a16="http://schemas.microsoft.com/office/drawing/2014/main" id="{A9CC9B33-5FC9-482C-A48A-01738A42F1DD}"/>
                </a:ext>
              </a:extLst>
            </p:cNvPr>
            <p:cNvSpPr>
              <a:spLocks noChangeArrowheads="1"/>
            </p:cNvSpPr>
            <p:nvPr/>
          </p:nvSpPr>
          <p:spPr bwMode="auto">
            <a:xfrm rot="932023">
              <a:off x="5282723" y="3535212"/>
              <a:ext cx="1504556" cy="721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p>
              <a:pPr algn="ctr" hangingPunct="1">
                <a:lnSpc>
                  <a:spcPct val="85000"/>
                </a:lnSpc>
                <a:tabLst>
                  <a:tab pos="457200" algn="l"/>
                  <a:tab pos="914400" algn="l"/>
                  <a:tab pos="1371600" algn="l"/>
                  <a:tab pos="1828800" algn="l"/>
                  <a:tab pos="2286000" algn="l"/>
                </a:tabLst>
              </a:pPr>
              <a:r>
                <a:rPr lang="bg-BG" sz="2400" b="1" dirty="0">
                  <a:solidFill>
                    <a:srgbClr val="FFF0D9"/>
                  </a:solidFill>
                  <a:latin typeface="Calibri" charset="0"/>
                  <a:ea typeface="Noto Sans CJK SC Regular" charset="0"/>
                  <a:cs typeface="Noto Sans CJK SC Regular" charset="0"/>
                </a:rPr>
                <a:t>Вградени</a:t>
              </a:r>
              <a:br>
                <a:rPr lang="bg-BG" sz="2400" b="1" dirty="0">
                  <a:solidFill>
                    <a:srgbClr val="FFF0D9"/>
                  </a:solidFill>
                  <a:latin typeface="Calibri" charset="0"/>
                  <a:ea typeface="Noto Sans CJK SC Regular" charset="0"/>
                  <a:cs typeface="Noto Sans CJK SC Regular" charset="0"/>
                </a:rPr>
              </a:br>
              <a:r>
                <a:rPr lang="bg-BG" sz="2400" b="1" dirty="0">
                  <a:solidFill>
                    <a:srgbClr val="FFF0D9"/>
                  </a:solidFill>
                  <a:latin typeface="Calibri" charset="0"/>
                  <a:ea typeface="Noto Sans CJK SC Regular" charset="0"/>
                  <a:cs typeface="Noto Sans CJK SC Regular" charset="0"/>
                </a:rPr>
                <a:t>системи</a:t>
              </a:r>
              <a:endParaRPr lang="en-US" sz="2400" b="1" dirty="0">
                <a:solidFill>
                  <a:srgbClr val="FFF0D9"/>
                </a:solidFill>
                <a:latin typeface="Calibri" charset="0"/>
                <a:ea typeface="Noto Sans CJK SC Regular" charset="0"/>
                <a:cs typeface="Noto Sans CJK SC Regular" charset="0"/>
              </a:endParaRPr>
            </a:p>
          </p:txBody>
        </p:sp>
        <p:pic>
          <p:nvPicPr>
            <p:cNvPr id="15" name="Picture 5">
              <a:extLst>
                <a:ext uri="{FF2B5EF4-FFF2-40B4-BE49-F238E27FC236}">
                  <a16:creationId xmlns:a16="http://schemas.microsoft.com/office/drawing/2014/main" id="{4AD3136E-C80D-408C-B1DF-9001EE7DC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212" y="3709988"/>
              <a:ext cx="1827213" cy="2005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6">
              <a:extLst>
                <a:ext uri="{FF2B5EF4-FFF2-40B4-BE49-F238E27FC236}">
                  <a16:creationId xmlns:a16="http://schemas.microsoft.com/office/drawing/2014/main" id="{85EB2F7C-20AC-47BD-B6FC-22B55D07ED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2" y="4137025"/>
              <a:ext cx="2173288" cy="758825"/>
            </a:xfrm>
            <a:prstGeom prst="rect">
              <a:avLst/>
            </a:prstGeom>
            <a:solidFill>
              <a:srgbClr val="231F20">
                <a:alpha val="50000"/>
              </a:srgbClr>
            </a:solidFill>
            <a:ln w="9525" cap="flat">
              <a:solidFill>
                <a:srgbClr val="C87D0E">
                  <a:alpha val="5000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Rectangle 7">
              <a:extLst>
                <a:ext uri="{FF2B5EF4-FFF2-40B4-BE49-F238E27FC236}">
                  <a16:creationId xmlns:a16="http://schemas.microsoft.com/office/drawing/2014/main" id="{363B1416-7694-4B11-98C9-CA3D8AA8D721}"/>
                </a:ext>
              </a:extLst>
            </p:cNvPr>
            <p:cNvSpPr>
              <a:spLocks noChangeArrowheads="1"/>
            </p:cNvSpPr>
            <p:nvPr/>
          </p:nvSpPr>
          <p:spPr bwMode="auto">
            <a:xfrm>
              <a:off x="698500" y="5060950"/>
              <a:ext cx="3186113"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pPr hangingPunct="1">
                <a:lnSpc>
                  <a:spcPct val="105000"/>
                </a:lnSpc>
                <a:tabLst>
                  <a:tab pos="0" algn="l"/>
                  <a:tab pos="457200" algn="l"/>
                  <a:tab pos="914400" algn="l"/>
                  <a:tab pos="1371600" algn="l"/>
                  <a:tab pos="1828800" algn="l"/>
                  <a:tab pos="2286000" algn="l"/>
                  <a:tab pos="2743200" algn="l"/>
                </a:tabLst>
              </a:pPr>
              <a:r>
                <a:rPr lang="bg-BG" sz="2300" b="1" dirty="0">
                  <a:solidFill>
                    <a:srgbClr val="F4B36C"/>
                  </a:solidFill>
                  <a:latin typeface="Calibri" charset="0"/>
                  <a:ea typeface="Noto Sans CJK SC Regular" charset="0"/>
                  <a:cs typeface="Noto Sans CJK SC Regular" charset="0"/>
                </a:rPr>
                <a:t>Учителски екип</a:t>
              </a:r>
            </a:p>
          </p:txBody>
        </p:sp>
        <p:sp>
          <p:nvSpPr>
            <p:cNvPr id="18" name="Rectangle 8">
              <a:extLst>
                <a:ext uri="{FF2B5EF4-FFF2-40B4-BE49-F238E27FC236}">
                  <a16:creationId xmlns:a16="http://schemas.microsoft.com/office/drawing/2014/main" id="{4A0A3BA8-C48C-4F80-95E8-A723B80E1BCA}"/>
                </a:ext>
              </a:extLst>
            </p:cNvPr>
            <p:cNvSpPr>
              <a:spLocks noChangeArrowheads="1"/>
            </p:cNvSpPr>
            <p:nvPr/>
          </p:nvSpPr>
          <p:spPr bwMode="auto">
            <a:xfrm>
              <a:off x="698500" y="5478075"/>
              <a:ext cx="3186113"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36000" rIns="36000" bIns="36000" anchor="ctr">
              <a:spAutoFit/>
            </a:bodyPr>
            <a:lstStyle/>
            <a:p>
              <a:pPr hangingPunct="1">
                <a:lnSpc>
                  <a:spcPct val="105000"/>
                </a:lnSpc>
                <a:tabLst>
                  <a:tab pos="0" algn="l"/>
                  <a:tab pos="457200" algn="l"/>
                  <a:tab pos="914400" algn="l"/>
                  <a:tab pos="1371600" algn="l"/>
                  <a:tab pos="1828800" algn="l"/>
                  <a:tab pos="2286000" algn="l"/>
                  <a:tab pos="2743200" algn="l"/>
                </a:tabLst>
              </a:pPr>
              <a:r>
                <a:rPr lang="bg-BG" sz="2000" b="1" dirty="0">
                  <a:solidFill>
                    <a:srgbClr val="F9DAAB"/>
                  </a:solidFill>
                  <a:latin typeface="Calibri" charset="0"/>
                  <a:ea typeface="Noto Sans CJK SC Regular" charset="0"/>
                  <a:cs typeface="Noto Sans CJK SC Regular" charset="0"/>
                </a:rPr>
                <a:t>Обучение за ИТ кариера</a:t>
              </a:r>
            </a:p>
          </p:txBody>
        </p:sp>
        <p:sp>
          <p:nvSpPr>
            <p:cNvPr id="19" name="Rectangle 9">
              <a:extLst>
                <a:ext uri="{FF2B5EF4-FFF2-40B4-BE49-F238E27FC236}">
                  <a16:creationId xmlns:a16="http://schemas.microsoft.com/office/drawing/2014/main" id="{EDED33EB-FCA5-405E-9005-1DA307C7C918}"/>
                </a:ext>
              </a:extLst>
            </p:cNvPr>
            <p:cNvSpPr>
              <a:spLocks noChangeArrowheads="1"/>
            </p:cNvSpPr>
            <p:nvPr/>
          </p:nvSpPr>
          <p:spPr bwMode="auto">
            <a:xfrm>
              <a:off x="698500" y="5826937"/>
              <a:ext cx="5027613"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36000" rIns="36000" bIns="36000" anchor="ctr">
              <a:spAutoFit/>
            </a:bodyPr>
            <a:lstStyle/>
            <a:p>
              <a:pPr hangingPunct="1">
                <a:lnSpc>
                  <a:spcPct val="105000"/>
                </a:lnSpc>
                <a:tabLst>
                  <a:tab pos="0" algn="l"/>
                  <a:tab pos="457200" algn="l"/>
                  <a:tab pos="914400" algn="l"/>
                  <a:tab pos="1371600" algn="l"/>
                  <a:tab pos="1828800" algn="l"/>
                  <a:tab pos="2286000" algn="l"/>
                  <a:tab pos="2743200" algn="l"/>
                  <a:tab pos="3200400" algn="l"/>
                  <a:tab pos="3657600" algn="l"/>
                </a:tabLst>
              </a:pPr>
              <a:r>
                <a:rPr lang="en-US" sz="2000" b="1" u="sng" dirty="0">
                  <a:solidFill>
                    <a:srgbClr val="F6C781"/>
                  </a:solidFill>
                  <a:latin typeface="Calibri" charset="0"/>
                  <a:ea typeface="Noto Sans CJK SC Regular" charset="0"/>
                  <a:cs typeface="Noto Sans CJK SC Regular" charset="0"/>
                  <a:hlinkClick r:id="rId6"/>
                </a:rPr>
                <a:t>https://it-kariera.mon.bg/e-learning</a:t>
              </a:r>
            </a:p>
          </p:txBody>
        </p:sp>
      </p:grpSp>
    </p:spTree>
    <p:extLst>
      <p:ext uri="{BB962C8B-B14F-4D97-AF65-F5344CB8AC3E}">
        <p14:creationId xmlns:p14="http://schemas.microsoft.com/office/powerpoint/2010/main" val="2290699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dirty="0">
                <a:solidFill>
                  <a:srgbClr val="F3BE60"/>
                </a:solidFill>
                <a:latin typeface="Calibri"/>
              </a:rPr>
              <a:t>Какво е важно да отбележим</a:t>
            </a:r>
            <a:r>
              <a:rPr lang="en-US" sz="4000" b="1" strike="noStrike" spc="-1" dirty="0">
                <a:solidFill>
                  <a:srgbClr val="F3BE60"/>
                </a:solidFill>
                <a:latin typeface="Calibri"/>
              </a:rPr>
              <a:t>?</a:t>
            </a:r>
            <a:endParaRPr lang="bg-BG" sz="4000" b="0" strike="noStrike" spc="-1" dirty="0">
              <a:latin typeface="Arial"/>
            </a:endParaRPr>
          </a:p>
        </p:txBody>
      </p:sp>
      <p:sp>
        <p:nvSpPr>
          <p:cNvPr id="210"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11" name="TextShape 3"/>
          <p:cNvSpPr txBox="1"/>
          <p:nvPr/>
        </p:nvSpPr>
        <p:spPr>
          <a:xfrm>
            <a:off x="365760" y="1230120"/>
            <a:ext cx="11521440" cy="5323080"/>
          </a:xfrm>
          <a:prstGeom prst="rect">
            <a:avLst/>
          </a:prstGeom>
          <a:noFill/>
          <a:ln>
            <a:noFill/>
          </a:ln>
        </p:spPr>
        <p:txBody>
          <a:bodyPr lIns="90000" tIns="45000" rIns="90000" bIns="45000">
            <a:spAutoFit/>
          </a:bodyPr>
          <a:lstStyle/>
          <a:p>
            <a:r>
              <a:rPr lang="bg-BG" sz="2000" b="0" strike="noStrike" spc="-1" dirty="0">
                <a:latin typeface="Arial"/>
              </a:rPr>
              <a:t>- </a:t>
            </a:r>
            <a:r>
              <a:rPr lang="bg-BG" sz="2000" b="0" strike="noStrike" spc="-1" dirty="0" err="1">
                <a:latin typeface="Arial"/>
              </a:rPr>
              <a:t>Светодиодът</a:t>
            </a:r>
            <a:r>
              <a:rPr lang="bg-BG" sz="2000" b="0" strike="noStrike" spc="-1" dirty="0">
                <a:latin typeface="Arial"/>
              </a:rPr>
              <a:t> на излъчва (свети) през целия период (T);</a:t>
            </a:r>
          </a:p>
          <a:p>
            <a:endParaRPr lang="bg-BG" sz="2000" b="0" strike="noStrike" spc="-1" dirty="0">
              <a:latin typeface="Arial"/>
            </a:endParaRPr>
          </a:p>
          <a:p>
            <a:r>
              <a:rPr lang="bg-BG" sz="2000" b="0" strike="noStrike" spc="-1" dirty="0">
                <a:latin typeface="Arial"/>
              </a:rPr>
              <a:t>- </a:t>
            </a:r>
            <a:r>
              <a:rPr lang="bg-BG" sz="2000" b="0" strike="noStrike" spc="-1" dirty="0" err="1">
                <a:latin typeface="Arial"/>
              </a:rPr>
              <a:t>Светодиодът</a:t>
            </a:r>
            <a:r>
              <a:rPr lang="bg-BG" sz="2000" b="0" strike="noStrike" spc="-1" dirty="0">
                <a:latin typeface="Arial"/>
              </a:rPr>
              <a:t> излъчва САМО по време на активното ниво (t) на импулса;</a:t>
            </a:r>
          </a:p>
          <a:p>
            <a:endParaRPr lang="bg-BG" sz="2000" b="0" strike="noStrike" spc="-1" dirty="0">
              <a:latin typeface="Arial"/>
            </a:endParaRPr>
          </a:p>
          <a:p>
            <a:r>
              <a:rPr lang="bg-BG" sz="2000" b="0" strike="noStrike" spc="-1" dirty="0">
                <a:latin typeface="Arial"/>
              </a:rPr>
              <a:t>- Колкото по-голяма е продължителността на импулса, толкова повече енергия предаваме;</a:t>
            </a:r>
          </a:p>
          <a:p>
            <a:endParaRPr lang="bg-BG" sz="2000" b="0" strike="noStrike" spc="-1" dirty="0">
              <a:latin typeface="Arial"/>
            </a:endParaRPr>
          </a:p>
          <a:p>
            <a:r>
              <a:rPr lang="bg-BG" sz="2000" b="0" strike="noStrike" spc="-1" dirty="0">
                <a:latin typeface="Arial"/>
              </a:rPr>
              <a:t>- </a:t>
            </a:r>
            <a:r>
              <a:rPr lang="bg-BG" sz="2000" b="0" strike="noStrike" spc="-1" dirty="0" err="1">
                <a:latin typeface="Arial"/>
              </a:rPr>
              <a:t>Светодиодът</a:t>
            </a:r>
            <a:r>
              <a:rPr lang="bg-BG" sz="2000" b="0" strike="noStrike" spc="-1" dirty="0">
                <a:latin typeface="Arial"/>
              </a:rPr>
              <a:t> излъчва с един и същ интензитет през цялото време – защото амплитудата на сигнала е константна;</a:t>
            </a:r>
          </a:p>
          <a:p>
            <a:endParaRPr lang="bg-BG" sz="2000" b="0" strike="noStrike" spc="-1" dirty="0">
              <a:latin typeface="Arial"/>
            </a:endParaRPr>
          </a:p>
          <a:p>
            <a:r>
              <a:rPr lang="bg-BG" sz="2000" b="0" strike="noStrike" spc="-1" dirty="0">
                <a:latin typeface="Arial"/>
              </a:rPr>
              <a:t>- Окото „лъже“ спрямо времето, през което </a:t>
            </a:r>
            <a:r>
              <a:rPr lang="bg-BG" sz="2000" b="0" strike="noStrike" spc="-1" dirty="0" err="1">
                <a:latin typeface="Arial"/>
              </a:rPr>
              <a:t>светодиода</a:t>
            </a:r>
            <a:r>
              <a:rPr lang="bg-BG" sz="2000" b="0" strike="noStrike" spc="-1" dirty="0">
                <a:latin typeface="Arial"/>
              </a:rPr>
              <a:t> е включен;</a:t>
            </a:r>
          </a:p>
          <a:p>
            <a:endParaRPr lang="bg-BG" sz="2000" b="0" strike="noStrike" spc="-1" dirty="0">
              <a:latin typeface="Arial"/>
            </a:endParaRPr>
          </a:p>
          <a:p>
            <a:r>
              <a:rPr lang="bg-BG" sz="2000" b="0" strike="noStrike" spc="-1" dirty="0">
                <a:latin typeface="Arial"/>
              </a:rPr>
              <a:t>- По- дълго време (по- голям коефициент на запълване) – по ярко „виждаме“ </a:t>
            </a:r>
            <a:r>
              <a:rPr lang="bg-BG" sz="2000" b="0" strike="noStrike" spc="-1" dirty="0" err="1">
                <a:latin typeface="Arial"/>
              </a:rPr>
              <a:t>светодиода</a:t>
            </a:r>
            <a:r>
              <a:rPr lang="bg-BG" sz="2000" b="0" strike="noStrike" spc="-1" dirty="0">
                <a:latin typeface="Arial"/>
              </a:rPr>
              <a:t> да излъчва;</a:t>
            </a:r>
          </a:p>
          <a:p>
            <a:endParaRPr lang="bg-BG" sz="2000" b="0" strike="noStrike" spc="-1" dirty="0">
              <a:latin typeface="Arial"/>
            </a:endParaRPr>
          </a:p>
          <a:p>
            <a:r>
              <a:rPr lang="bg-BG" sz="2000" b="0" strike="noStrike" spc="-1" dirty="0">
                <a:latin typeface="Arial"/>
              </a:rPr>
              <a:t>- По- късо време (по- малък коефициент на запълване) – по слабо „виждаме“ </a:t>
            </a:r>
            <a:r>
              <a:rPr lang="bg-BG" sz="2000" b="0" strike="noStrike" spc="-1" dirty="0" err="1">
                <a:latin typeface="Arial"/>
              </a:rPr>
              <a:t>светодиода</a:t>
            </a:r>
            <a:r>
              <a:rPr lang="bg-BG" sz="2000" b="0" strike="noStrike" spc="-1" dirty="0">
                <a:latin typeface="Arial"/>
              </a:rPr>
              <a:t> да излъчва.</a:t>
            </a:r>
          </a:p>
          <a:p>
            <a:endParaRPr lang="bg-BG" sz="2000" b="0" strike="noStrike" spc="-1" dirty="0">
              <a:latin typeface="Arial"/>
            </a:endParaRPr>
          </a:p>
        </p:txBody>
      </p:sp>
      <p:sp>
        <p:nvSpPr>
          <p:cNvPr id="5" name="Slide Number Placeholder">
            <a:extLst>
              <a:ext uri="{FF2B5EF4-FFF2-40B4-BE49-F238E27FC236}">
                <a16:creationId xmlns:a16="http://schemas.microsoft.com/office/drawing/2014/main" id="{DDEF2C47-C227-493C-98F3-2BDEE9197CB4}"/>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10</a:t>
            </a:fld>
            <a:endParaRPr lang="en-US" dirty="0">
              <a:solidFill>
                <a:prstClr val="white">
                  <a:tint val="75000"/>
                </a:prstClr>
              </a:solidFill>
            </a:endParaRPr>
          </a:p>
        </p:txBody>
      </p:sp>
    </p:spTree>
    <p:extLst>
      <p:ext uri="{BB962C8B-B14F-4D97-AF65-F5344CB8AC3E}">
        <p14:creationId xmlns:p14="http://schemas.microsoft.com/office/powerpoint/2010/main" val="998069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PWM (ШИМ) и Ардуино</a:t>
            </a:r>
            <a:endParaRPr lang="bg-BG" sz="4000" b="0" strike="noStrike" spc="-1">
              <a:latin typeface="Arial"/>
            </a:endParaRPr>
          </a:p>
        </p:txBody>
      </p:sp>
      <p:sp>
        <p:nvSpPr>
          <p:cNvPr id="213"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14" name="TextShape 3"/>
          <p:cNvSpPr txBox="1"/>
          <p:nvPr/>
        </p:nvSpPr>
        <p:spPr>
          <a:xfrm>
            <a:off x="1188720" y="1463040"/>
            <a:ext cx="775080" cy="1225800"/>
          </a:xfrm>
          <a:prstGeom prst="rect">
            <a:avLst/>
          </a:prstGeom>
          <a:noFill/>
          <a:ln>
            <a:noFill/>
          </a:ln>
        </p:spPr>
        <p:txBody>
          <a:bodyPr lIns="90000" tIns="45000" rIns="90000" bIns="45000">
            <a:spAutoFit/>
          </a:bodyPr>
          <a:lstStyle/>
          <a:p>
            <a:r>
              <a:rPr lang="bg-BG" sz="8000" b="1" strike="noStrike" spc="-1">
                <a:latin typeface="Arial"/>
              </a:rPr>
              <a:t>~</a:t>
            </a:r>
          </a:p>
        </p:txBody>
      </p:sp>
      <p:sp>
        <p:nvSpPr>
          <p:cNvPr id="215" name="TextShape 4"/>
          <p:cNvSpPr txBox="1"/>
          <p:nvPr/>
        </p:nvSpPr>
        <p:spPr>
          <a:xfrm>
            <a:off x="101520" y="6400800"/>
            <a:ext cx="4221000" cy="367878"/>
          </a:xfrm>
          <a:prstGeom prst="rect">
            <a:avLst/>
          </a:prstGeom>
          <a:noFill/>
          <a:ln>
            <a:noFill/>
          </a:ln>
        </p:spPr>
        <p:txBody>
          <a:bodyPr lIns="90000" tIns="45000" rIns="90000" bIns="45000">
            <a:spAutoFit/>
          </a:bodyPr>
          <a:lstStyle/>
          <a:p>
            <a:r>
              <a:rPr lang="bg-BG" sz="1800" b="0" strike="noStrike" spc="-1" dirty="0">
                <a:latin typeface="Arial"/>
                <a:hlinkClick r:id="rId2"/>
              </a:rPr>
              <a:t>https://www.arduino.cc/en/Tutorial</a:t>
            </a:r>
            <a:r>
              <a:rPr lang="bg-BG" sz="1800" b="0" strike="noStrike" spc="-1">
                <a:latin typeface="Arial"/>
                <a:hlinkClick r:id="rId2"/>
              </a:rPr>
              <a:t>/PWM</a:t>
            </a:r>
            <a:endParaRPr lang="bg-BG" sz="1800" b="0" strike="noStrike" spc="-1" dirty="0">
              <a:latin typeface="Arial"/>
            </a:endParaRPr>
          </a:p>
        </p:txBody>
      </p:sp>
      <p:pic>
        <p:nvPicPr>
          <p:cNvPr id="216" name="Picture 215"/>
          <p:cNvPicPr/>
          <p:nvPr/>
        </p:nvPicPr>
        <p:blipFill>
          <a:blip r:embed="rId3"/>
          <a:stretch/>
        </p:blipFill>
        <p:spPr>
          <a:xfrm>
            <a:off x="4297680" y="1005840"/>
            <a:ext cx="7406640" cy="5171760"/>
          </a:xfrm>
          <a:prstGeom prst="rect">
            <a:avLst/>
          </a:prstGeom>
          <a:ln>
            <a:noFill/>
          </a:ln>
        </p:spPr>
      </p:pic>
      <p:sp>
        <p:nvSpPr>
          <p:cNvPr id="7" name="Slide Number Placeholder">
            <a:extLst>
              <a:ext uri="{FF2B5EF4-FFF2-40B4-BE49-F238E27FC236}">
                <a16:creationId xmlns:a16="http://schemas.microsoft.com/office/drawing/2014/main" id="{4BD7A989-84AD-4587-8906-0CDBC0E1F2A2}"/>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11</a:t>
            </a:fld>
            <a:endParaRPr lang="en-US" dirty="0">
              <a:solidFill>
                <a:prstClr val="white">
                  <a:tint val="75000"/>
                </a:prstClr>
              </a:solidFill>
            </a:endParaRPr>
          </a:p>
        </p:txBody>
      </p:sp>
    </p:spTree>
    <p:extLst>
      <p:ext uri="{BB962C8B-B14F-4D97-AF65-F5344CB8AC3E}">
        <p14:creationId xmlns:p14="http://schemas.microsoft.com/office/powerpoint/2010/main" val="983878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PWM (ШИМ) и Ардуино</a:t>
            </a:r>
            <a:endParaRPr lang="bg-BG" sz="4000" b="0" strike="noStrike" spc="-1">
              <a:latin typeface="Arial"/>
            </a:endParaRPr>
          </a:p>
        </p:txBody>
      </p:sp>
      <p:sp>
        <p:nvSpPr>
          <p:cNvPr id="218"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19" name="TextShape 3"/>
          <p:cNvSpPr txBox="1"/>
          <p:nvPr/>
        </p:nvSpPr>
        <p:spPr>
          <a:xfrm>
            <a:off x="457200" y="1356207"/>
            <a:ext cx="11430000" cy="4892193"/>
          </a:xfrm>
          <a:prstGeom prst="rect">
            <a:avLst/>
          </a:prstGeom>
          <a:noFill/>
          <a:ln>
            <a:noFill/>
          </a:ln>
        </p:spPr>
        <p:txBody>
          <a:bodyPr lIns="90000" tIns="45000" rIns="90000" bIns="45000">
            <a:spAutoFit/>
          </a:bodyPr>
          <a:lstStyle/>
          <a:p>
            <a:r>
              <a:rPr lang="bg-BG" b="0" strike="noStrike" spc="-1" dirty="0" err="1">
                <a:latin typeface="Arial"/>
              </a:rPr>
              <a:t>analogWrite</a:t>
            </a:r>
            <a:r>
              <a:rPr lang="bg-BG" b="0" strike="noStrike" spc="-1" dirty="0">
                <a:latin typeface="Arial"/>
              </a:rPr>
              <a:t>(</a:t>
            </a:r>
            <a:r>
              <a:rPr lang="bg-BG" b="0" strike="noStrike" spc="-1" dirty="0" err="1">
                <a:latin typeface="Arial"/>
              </a:rPr>
              <a:t>pin</a:t>
            </a:r>
            <a:r>
              <a:rPr lang="bg-BG" b="0" strike="noStrike" spc="-1" dirty="0">
                <a:latin typeface="Arial"/>
              </a:rPr>
              <a:t>, </a:t>
            </a:r>
            <a:r>
              <a:rPr lang="bg-BG" b="0" strike="noStrike" spc="-1" dirty="0" err="1">
                <a:latin typeface="Arial"/>
              </a:rPr>
              <a:t>value</a:t>
            </a:r>
            <a:r>
              <a:rPr lang="bg-BG" b="0" strike="noStrike" spc="-1" dirty="0">
                <a:latin typeface="Arial"/>
              </a:rPr>
              <a:t>)</a:t>
            </a:r>
          </a:p>
          <a:p>
            <a:endParaRPr lang="bg-BG" b="0" strike="noStrike" spc="-1" dirty="0">
              <a:latin typeface="Arial"/>
            </a:endParaRPr>
          </a:p>
          <a:p>
            <a:endParaRPr lang="bg-BG" b="0" strike="noStrike" spc="-1" dirty="0">
              <a:latin typeface="Arial"/>
            </a:endParaRPr>
          </a:p>
          <a:p>
            <a:r>
              <a:rPr lang="bg-BG" b="0" strike="noStrike" spc="-1" dirty="0" err="1">
                <a:latin typeface="Arial"/>
              </a:rPr>
              <a:t>pin</a:t>
            </a:r>
            <a:r>
              <a:rPr lang="bg-BG" b="0" strike="noStrike" spc="-1" dirty="0">
                <a:latin typeface="Arial"/>
              </a:rPr>
              <a:t>: 		номер на пин за PWM (~) 	: int</a:t>
            </a:r>
          </a:p>
          <a:p>
            <a:r>
              <a:rPr lang="bg-BG" b="0" strike="noStrike" spc="-1" dirty="0" err="1">
                <a:latin typeface="Arial"/>
              </a:rPr>
              <a:t>value</a:t>
            </a:r>
            <a:r>
              <a:rPr lang="bg-BG" b="0" strike="noStrike" spc="-1" dirty="0">
                <a:latin typeface="Arial"/>
              </a:rPr>
              <a:t>: 	коефициент на запълване	: int</a:t>
            </a:r>
          </a:p>
          <a:p>
            <a:r>
              <a:rPr lang="bg-BG" b="0" strike="noStrike" spc="-1" dirty="0">
                <a:latin typeface="Arial"/>
                <a:ea typeface="Noto Sans CJK SC Regular"/>
              </a:rPr>
              <a:t>		</a:t>
            </a:r>
            <a:r>
              <a:rPr lang="bg-BG" b="0" strike="noStrike" spc="-1" dirty="0">
                <a:latin typeface="Arial"/>
              </a:rPr>
              <a:t>минимална стойност: 	     0  	- напълно изключен</a:t>
            </a:r>
          </a:p>
          <a:p>
            <a:r>
              <a:rPr lang="bg-BG" b="0" strike="noStrike" spc="-1" dirty="0">
                <a:latin typeface="Arial"/>
                <a:ea typeface="Noto Sans CJK SC Regular"/>
              </a:rPr>
              <a:t>		макс</a:t>
            </a:r>
            <a:r>
              <a:rPr lang="bg-BG" b="0" strike="noStrike" spc="-1" dirty="0">
                <a:latin typeface="Arial"/>
              </a:rPr>
              <a:t>имална стойност:	255 	- напълно включен</a:t>
            </a:r>
          </a:p>
          <a:p>
            <a:endParaRPr lang="bg-BG" b="0" strike="noStrike" spc="-1" dirty="0">
              <a:latin typeface="Arial"/>
            </a:endParaRPr>
          </a:p>
          <a:p>
            <a:r>
              <a:rPr lang="bg-BG" b="0" strike="noStrike" spc="-1" dirty="0">
                <a:latin typeface="Arial"/>
              </a:rPr>
              <a:t>Забележка: пинове 5 и 6 могат да светят по- ярко, сравнено с останалите PWM пинове, поради вътрешната архитектура на процесора. Това явление е по- силно изразено при ниски коефициенти на запълване – </a:t>
            </a:r>
            <a:r>
              <a:rPr lang="bg-BG" b="0" strike="noStrike" spc="-1" dirty="0" err="1">
                <a:latin typeface="Arial"/>
              </a:rPr>
              <a:t>светодиодът</a:t>
            </a:r>
            <a:r>
              <a:rPr lang="bg-BG" b="0" strike="noStrike" spc="-1" dirty="0">
                <a:latin typeface="Arial"/>
              </a:rPr>
              <a:t> може да не бъде напълно „изгасен“. </a:t>
            </a:r>
          </a:p>
          <a:p>
            <a:endParaRPr lang="bg-BG" b="0" strike="noStrike" spc="-1" dirty="0">
              <a:latin typeface="Arial"/>
            </a:endParaRPr>
          </a:p>
        </p:txBody>
      </p:sp>
      <p:sp>
        <p:nvSpPr>
          <p:cNvPr id="5" name="Slide Number Placeholder">
            <a:extLst>
              <a:ext uri="{FF2B5EF4-FFF2-40B4-BE49-F238E27FC236}">
                <a16:creationId xmlns:a16="http://schemas.microsoft.com/office/drawing/2014/main" id="{6F826AB0-E989-4131-BA13-87BF17011408}"/>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12</a:t>
            </a:fld>
            <a:endParaRPr lang="en-US" dirty="0">
              <a:solidFill>
                <a:prstClr val="white">
                  <a:tint val="75000"/>
                </a:prstClr>
              </a:solidFill>
            </a:endParaRPr>
          </a:p>
        </p:txBody>
      </p:sp>
    </p:spTree>
    <p:extLst>
      <p:ext uri="{BB962C8B-B14F-4D97-AF65-F5344CB8AC3E}">
        <p14:creationId xmlns:p14="http://schemas.microsoft.com/office/powerpoint/2010/main" val="2659658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За какво още?</a:t>
            </a:r>
            <a:endParaRPr lang="bg-BG" sz="4000" b="0" strike="noStrike" spc="-1">
              <a:latin typeface="Arial"/>
            </a:endParaRPr>
          </a:p>
        </p:txBody>
      </p:sp>
      <p:sp>
        <p:nvSpPr>
          <p:cNvPr id="221"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22" name="TextShape 3"/>
          <p:cNvSpPr txBox="1"/>
          <p:nvPr/>
        </p:nvSpPr>
        <p:spPr>
          <a:xfrm>
            <a:off x="457200" y="1371600"/>
            <a:ext cx="11430000" cy="4830638"/>
          </a:xfrm>
          <a:prstGeom prst="rect">
            <a:avLst/>
          </a:prstGeom>
          <a:noFill/>
          <a:ln>
            <a:noFill/>
          </a:ln>
        </p:spPr>
        <p:txBody>
          <a:bodyPr lIns="90000" tIns="45000" rIns="90000" bIns="45000">
            <a:spAutoFit/>
          </a:bodyPr>
          <a:lstStyle/>
          <a:p>
            <a:r>
              <a:rPr lang="bg-BG" sz="2800" b="0" strike="noStrike" spc="-1" dirty="0">
                <a:latin typeface="Arial"/>
              </a:rPr>
              <a:t>ШИМ намира широко приложение при управлението на различен вид периферия:</a:t>
            </a:r>
          </a:p>
          <a:p>
            <a:endParaRPr lang="bg-BG" sz="2800" b="0" strike="noStrike" spc="-1" dirty="0">
              <a:latin typeface="Arial"/>
            </a:endParaRPr>
          </a:p>
          <a:p>
            <a:r>
              <a:rPr lang="bg-BG" sz="2800" b="0" strike="noStrike" spc="-1" dirty="0">
                <a:latin typeface="Arial"/>
              </a:rPr>
              <a:t>	- С ШИМ се управлява скоростта (оборотите) на въртене на електромотор;</a:t>
            </a:r>
          </a:p>
          <a:p>
            <a:r>
              <a:rPr lang="bg-BG" sz="2800" b="0" strike="noStrike" spc="-1" dirty="0">
                <a:latin typeface="Arial"/>
              </a:rPr>
              <a:t>	- С ШИМ се управлява количеството топлина – температурата за загряване / охлаждане – ел. печка;</a:t>
            </a:r>
          </a:p>
          <a:p>
            <a:r>
              <a:rPr lang="bg-BG" sz="2800" b="0" strike="noStrike" spc="-1" dirty="0">
                <a:latin typeface="Arial"/>
              </a:rPr>
              <a:t>	- С ШИМ се управлява ъгълът на отклонение на СЕРВО двигател;</a:t>
            </a:r>
          </a:p>
          <a:p>
            <a:r>
              <a:rPr lang="bg-BG" sz="2800" b="0" strike="noStrike" spc="-1" dirty="0">
                <a:latin typeface="Arial"/>
              </a:rPr>
              <a:t>	- С ШИМ се управлява цветът на RGB светодиод;</a:t>
            </a:r>
          </a:p>
          <a:p>
            <a:endParaRPr lang="bg-BG" sz="2800" b="0" strike="noStrike" spc="-1" dirty="0">
              <a:latin typeface="Arial"/>
            </a:endParaRPr>
          </a:p>
        </p:txBody>
      </p:sp>
      <p:sp>
        <p:nvSpPr>
          <p:cNvPr id="5" name="Slide Number Placeholder">
            <a:extLst>
              <a:ext uri="{FF2B5EF4-FFF2-40B4-BE49-F238E27FC236}">
                <a16:creationId xmlns:a16="http://schemas.microsoft.com/office/drawing/2014/main" id="{CA099A50-CB37-427E-810A-7D1099379910}"/>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13</a:t>
            </a:fld>
            <a:endParaRPr lang="en-US" dirty="0">
              <a:solidFill>
                <a:prstClr val="white">
                  <a:tint val="75000"/>
                </a:prstClr>
              </a:solidFill>
            </a:endParaRPr>
          </a:p>
        </p:txBody>
      </p:sp>
    </p:spTree>
    <p:extLst>
      <p:ext uri="{BB962C8B-B14F-4D97-AF65-F5344CB8AC3E}">
        <p14:creationId xmlns:p14="http://schemas.microsoft.com/office/powerpoint/2010/main" val="2550438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A106F784-91CA-47D8-8AD1-513664407ED4}" type="slidenum">
              <a:rPr lang="bg-BG" sz="1000" b="0" strike="noStrike" spc="-1">
                <a:solidFill>
                  <a:srgbClr val="FFFFFF"/>
                </a:solidFill>
                <a:latin typeface="Calibri"/>
              </a:rPr>
              <a:t>14</a:t>
            </a:fld>
            <a:endParaRPr lang="bg-BG" sz="1000" b="0" strike="noStrike" spc="-1">
              <a:latin typeface="Arial"/>
            </a:endParaRPr>
          </a:p>
        </p:txBody>
      </p:sp>
      <p:sp>
        <p:nvSpPr>
          <p:cNvPr id="226" name="CustomShape 2"/>
          <p:cNvSpPr/>
          <p:nvPr/>
        </p:nvSpPr>
        <p:spPr>
          <a:xfrm>
            <a:off x="190440" y="1012320"/>
            <a:ext cx="11804040" cy="556956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buClr>
                <a:srgbClr val="F2B254"/>
              </a:buClr>
              <a:buFont typeface="Wingdings" charset="2"/>
              <a:buChar char=""/>
            </a:pPr>
            <a:r>
              <a:rPr lang="bg-BG" sz="3600" b="0" strike="noStrike" spc="-1" dirty="0">
                <a:solidFill>
                  <a:srgbClr val="FFFFFF"/>
                </a:solidFill>
                <a:latin typeface="Calibri"/>
              </a:rPr>
              <a:t>Що в PWM;</a:t>
            </a:r>
            <a:endParaRPr lang="bg-BG" sz="3600" b="0" strike="noStrike" spc="-1" dirty="0">
              <a:latin typeface="Arial"/>
            </a:endParaRPr>
          </a:p>
          <a:p>
            <a:pPr marL="304920" indent="-304200">
              <a:lnSpc>
                <a:spcPct val="100000"/>
              </a:lnSpc>
              <a:buClr>
                <a:srgbClr val="F2B254"/>
              </a:buClr>
              <a:buFont typeface="Wingdings" charset="2"/>
              <a:buChar char=""/>
            </a:pPr>
            <a:r>
              <a:rPr lang="bg-BG" sz="3600" b="0" strike="noStrike" spc="-1" dirty="0">
                <a:solidFill>
                  <a:srgbClr val="FFFFFF"/>
                </a:solidFill>
                <a:latin typeface="Calibri"/>
              </a:rPr>
              <a:t>Инерция на зрението;</a:t>
            </a:r>
            <a:endParaRPr lang="bg-BG" sz="3600" b="0" strike="noStrike" spc="-1" dirty="0">
              <a:latin typeface="Arial"/>
            </a:endParaRPr>
          </a:p>
          <a:p>
            <a:pPr marL="304920" indent="-304200">
              <a:lnSpc>
                <a:spcPct val="100000"/>
              </a:lnSpc>
              <a:buClr>
                <a:srgbClr val="F2B254"/>
              </a:buClr>
              <a:buFont typeface="Wingdings" charset="2"/>
              <a:buChar char=""/>
            </a:pPr>
            <a:r>
              <a:rPr lang="bg-BG" sz="3600" b="0" strike="noStrike" spc="-1" dirty="0" err="1">
                <a:solidFill>
                  <a:srgbClr val="FFFFFF"/>
                </a:solidFill>
                <a:latin typeface="Calibri"/>
              </a:rPr>
              <a:t>Затъвмняване</a:t>
            </a:r>
            <a:r>
              <a:rPr lang="bg-BG" sz="3600" b="0" strike="noStrike" spc="-1" dirty="0">
                <a:solidFill>
                  <a:srgbClr val="FFFFFF"/>
                </a:solidFill>
                <a:latin typeface="Calibri"/>
              </a:rPr>
              <a:t> на светодиод;</a:t>
            </a:r>
            <a:endParaRPr lang="bg-BG" sz="3600" b="0" strike="noStrike" spc="-1" dirty="0">
              <a:latin typeface="Arial"/>
            </a:endParaRPr>
          </a:p>
          <a:p>
            <a:pPr marL="304920" indent="-304200">
              <a:lnSpc>
                <a:spcPct val="100000"/>
              </a:lnSpc>
              <a:buClr>
                <a:srgbClr val="F2B254"/>
              </a:buClr>
              <a:buFont typeface="Wingdings" charset="2"/>
              <a:buChar char=""/>
            </a:pPr>
            <a:r>
              <a:rPr lang="bg-BG" sz="3600" b="0" strike="noStrike" spc="-1" dirty="0">
                <a:solidFill>
                  <a:srgbClr val="FFFFFF"/>
                </a:solidFill>
                <a:latin typeface="Calibri"/>
              </a:rPr>
              <a:t>Работа с трицветни </a:t>
            </a:r>
            <a:r>
              <a:rPr lang="bg-BG" sz="3600" b="0" strike="noStrike" spc="-1" dirty="0" err="1">
                <a:solidFill>
                  <a:srgbClr val="FFFFFF"/>
                </a:solidFill>
                <a:latin typeface="Calibri"/>
              </a:rPr>
              <a:t>светодиоди</a:t>
            </a:r>
            <a:r>
              <a:rPr lang="bg-BG" sz="3600" b="0" strike="noStrike" spc="-1" dirty="0">
                <a:solidFill>
                  <a:srgbClr val="FFFFFF"/>
                </a:solidFill>
                <a:latin typeface="Calibri"/>
              </a:rPr>
              <a:t>;</a:t>
            </a:r>
            <a:endParaRPr lang="bg-BG" sz="3600" b="0" strike="noStrike" spc="-1" dirty="0">
              <a:latin typeface="Arial"/>
            </a:endParaRPr>
          </a:p>
          <a:p>
            <a:pPr marL="304920" indent="-304200">
              <a:lnSpc>
                <a:spcPct val="100000"/>
              </a:lnSpc>
              <a:buClr>
                <a:srgbClr val="F2B254"/>
              </a:buClr>
              <a:buFont typeface="Wingdings" charset="2"/>
              <a:buChar char=""/>
            </a:pPr>
            <a:endParaRPr lang="bg-BG" sz="3600" b="0" strike="noStrike" spc="-1" dirty="0">
              <a:latin typeface="Arial"/>
            </a:endParaRPr>
          </a:p>
        </p:txBody>
      </p:sp>
      <p:sp>
        <p:nvSpPr>
          <p:cNvPr id="227" name="CustomShape 3"/>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Какво научихме днес?</a:t>
            </a:r>
            <a:endParaRPr lang="bg-BG" sz="4000" b="0" strike="noStrike" spc="-1">
              <a:latin typeface="Arial"/>
            </a:endParaRPr>
          </a:p>
        </p:txBody>
      </p:sp>
      <p:pic>
        <p:nvPicPr>
          <p:cNvPr id="228" name="Picture 2"/>
          <p:cNvPicPr/>
          <p:nvPr/>
        </p:nvPicPr>
        <p:blipFill>
          <a:blip r:embed="rId3"/>
          <a:stretch/>
        </p:blipFill>
        <p:spPr>
          <a:xfrm>
            <a:off x="8859600" y="1676520"/>
            <a:ext cx="2873160" cy="2458080"/>
          </a:xfrm>
          <a:prstGeom prst="rect">
            <a:avLst/>
          </a:prstGeom>
          <a:ln>
            <a:noFill/>
          </a:ln>
        </p:spPr>
      </p:pic>
      <p:sp>
        <p:nvSpPr>
          <p:cNvPr id="6" name="Slide Number Placeholder">
            <a:extLst>
              <a:ext uri="{FF2B5EF4-FFF2-40B4-BE49-F238E27FC236}">
                <a16:creationId xmlns:a16="http://schemas.microsoft.com/office/drawing/2014/main" id="{484C79AD-E706-4B8F-BC4C-9904D1E0C5E7}"/>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14</a:t>
            </a:fld>
            <a:endParaRPr lang="en-US" dirty="0">
              <a:solidFill>
                <a:prstClr val="white">
                  <a:tint val="75000"/>
                </a:prstClr>
              </a:solidFill>
            </a:endParaRPr>
          </a:p>
        </p:txBody>
      </p:sp>
    </p:spTree>
    <p:extLst>
      <p:ext uri="{BB962C8B-B14F-4D97-AF65-F5344CB8AC3E}">
        <p14:creationId xmlns:p14="http://schemas.microsoft.com/office/powerpoint/2010/main" val="462604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Content"/>
          <p:cNvSpPr>
            <a:spLocks noGrp="1"/>
          </p:cNvSpPr>
          <p:nvPr>
            <p:ph idx="1"/>
          </p:nvPr>
        </p:nvSpPr>
        <p:spPr>
          <a:xfrm>
            <a:off x="146037" y="1151121"/>
            <a:ext cx="11891975" cy="5570355"/>
          </a:xfrm>
        </p:spPr>
        <p:txBody>
          <a:bodyPr>
            <a:normAutofit/>
          </a:bodyPr>
          <a:lstStyle/>
          <a:p>
            <a:r>
              <a:rPr lang="bg-BG" sz="2900" dirty="0"/>
              <a:t>Настоящият курс </a:t>
            </a:r>
            <a:r>
              <a:rPr lang="en-US" sz="2900" dirty="0"/>
              <a:t>(</a:t>
            </a:r>
            <a:r>
              <a:rPr lang="bg-BG" sz="2900" dirty="0"/>
              <a:t>презентации</a:t>
            </a:r>
            <a:r>
              <a:rPr lang="en-US" sz="2900" dirty="0"/>
              <a:t>, </a:t>
            </a:r>
            <a:r>
              <a:rPr lang="bg-BG" sz="2900" dirty="0"/>
              <a:t>примери</a:t>
            </a:r>
            <a:r>
              <a:rPr lang="en-US" sz="2900" dirty="0"/>
              <a:t>, </a:t>
            </a:r>
            <a:r>
              <a:rPr lang="bg-BG" sz="2900" dirty="0"/>
              <a:t>задачи, упражнения и др.</a:t>
            </a:r>
            <a:r>
              <a:rPr lang="en-US" sz="2900" dirty="0"/>
              <a:t>)</a:t>
            </a:r>
            <a:r>
              <a:rPr lang="bg-BG" sz="2900" dirty="0"/>
              <a:t> е разработен за нуждите на Национална програма "</a:t>
            </a:r>
            <a:r>
              <a:rPr lang="bg-BG" sz="2900" b="1" dirty="0">
                <a:solidFill>
                  <a:schemeClr val="tx2">
                    <a:lumMod val="75000"/>
                  </a:schemeClr>
                </a:solidFill>
              </a:rPr>
              <a:t>Обучение за ИТ кариера</a:t>
            </a:r>
            <a:r>
              <a:rPr lang="bg-BG" sz="2900" dirty="0"/>
              <a:t>" на МОН за подготовка по професия "Приложен програмист"</a:t>
            </a:r>
          </a:p>
          <a:p>
            <a:endParaRPr lang="bg-BG" sz="2900" dirty="0"/>
          </a:p>
          <a:p>
            <a:endParaRPr lang="en-US" sz="2900" dirty="0"/>
          </a:p>
          <a:p>
            <a:endParaRPr lang="bg-BG" sz="2900" dirty="0"/>
          </a:p>
          <a:p>
            <a:r>
              <a:rPr lang="bg-BG" sz="2900" dirty="0"/>
              <a:t>Курсът се разпространява под свободен</a:t>
            </a:r>
            <a:r>
              <a:rPr lang="bg-BG" sz="2900" dirty="0">
                <a:solidFill>
                  <a:schemeClr val="tx2">
                    <a:lumMod val="75000"/>
                  </a:schemeClr>
                </a:solidFill>
              </a:rPr>
              <a:t> </a:t>
            </a:r>
            <a:r>
              <a:rPr lang="bg-BG" sz="2900" dirty="0"/>
              <a:t>лиценз</a:t>
            </a:r>
            <a:r>
              <a:rPr lang="en-US" sz="2900" b="1" dirty="0">
                <a:solidFill>
                  <a:schemeClr val="tx2">
                    <a:lumMod val="75000"/>
                  </a:schemeClr>
                </a:solidFill>
              </a:rPr>
              <a:t> CC-BY-NC-SA</a:t>
            </a:r>
            <a:endParaRPr lang="bg-BG" sz="2900" b="1" dirty="0">
              <a:solidFill>
                <a:schemeClr val="tx2">
                  <a:lumMod val="75000"/>
                </a:schemeClr>
              </a:solidFill>
            </a:endParaRPr>
          </a:p>
        </p:txBody>
      </p:sp>
      <p:pic>
        <p:nvPicPr>
          <p:cNvPr id="22" name="Logo CC-BY-NC-SA">
            <a:hlinkClick r:id="rId3"/>
            <a:extLst>
              <a:ext uri="{FF2B5EF4-FFF2-40B4-BE49-F238E27FC236}">
                <a16:creationId xmlns:a16="http://schemas.microsoft.com/office/drawing/2014/main" id="{F7FF078B-D7E3-4FDC-B697-3E0B738E780E}"/>
              </a:ext>
            </a:extLst>
          </p:cNvPr>
          <p:cNvPicPr>
            <a:picLocks noChangeAspect="1"/>
          </p:cNvPicPr>
          <p:nvPr/>
        </p:nvPicPr>
        <p:blipFill>
          <a:blip r:embed="rId4"/>
          <a:stretch>
            <a:fillRect/>
          </a:stretch>
        </p:blipFill>
        <p:spPr>
          <a:xfrm>
            <a:off x="4621206" y="5344010"/>
            <a:ext cx="2946413" cy="1056790"/>
          </a:xfrm>
          <a:prstGeom prst="rect">
            <a:avLst/>
          </a:prstGeom>
        </p:spPr>
      </p:pic>
      <p:grpSp>
        <p:nvGrpSpPr>
          <p:cNvPr id="5" name="Group Logos">
            <a:extLst>
              <a:ext uri="{FF2B5EF4-FFF2-40B4-BE49-F238E27FC236}">
                <a16:creationId xmlns:a16="http://schemas.microsoft.com/office/drawing/2014/main" id="{0602D838-02AF-4A2B-9E34-F6768ABCBB84}"/>
              </a:ext>
            </a:extLst>
          </p:cNvPr>
          <p:cNvGrpSpPr/>
          <p:nvPr/>
        </p:nvGrpSpPr>
        <p:grpSpPr>
          <a:xfrm>
            <a:off x="2589212" y="2954298"/>
            <a:ext cx="6749003" cy="1160502"/>
            <a:chOff x="2850609" y="2610725"/>
            <a:chExt cx="6749003" cy="1160502"/>
          </a:xfrm>
        </p:grpSpPr>
        <p:pic>
          <p:nvPicPr>
            <p:cNvPr id="10" name="Logo IT Career" descr="A close up of a logo&#10;&#10;Description automatically generated">
              <a:hlinkClick r:id="rId5"/>
              <a:extLst>
                <a:ext uri="{FF2B5EF4-FFF2-40B4-BE49-F238E27FC236}">
                  <a16:creationId xmlns:a16="http://schemas.microsoft.com/office/drawing/2014/main" id="{C6B4761B-EE8B-460E-A5AF-6A003F2552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609" y="2616473"/>
              <a:ext cx="3360364" cy="1149012"/>
            </a:xfrm>
            <a:prstGeom prst="roundRect">
              <a:avLst>
                <a:gd name="adj" fmla="val 4326"/>
              </a:avLst>
            </a:prstGeom>
            <a:noFill/>
            <a:ln>
              <a:solidFill>
                <a:schemeClr val="accent2">
                  <a:lumMod val="75000"/>
                </a:schemeClr>
              </a:solidFill>
            </a:ln>
          </p:spPr>
        </p:pic>
        <p:pic>
          <p:nvPicPr>
            <p:cNvPr id="12" name="Logo Ministry of Education">
              <a:hlinkClick r:id="rId7"/>
              <a:extLst>
                <a:ext uri="{FF2B5EF4-FFF2-40B4-BE49-F238E27FC236}">
                  <a16:creationId xmlns:a16="http://schemas.microsoft.com/office/drawing/2014/main" id="{E65F853D-4D5F-404D-B9AA-6840D11022F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1913" y="2610725"/>
              <a:ext cx="2517699" cy="1160502"/>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grpSp>
      <p:sp>
        <p:nvSpPr>
          <p:cNvPr id="2" name="Slide Title"/>
          <p:cNvSpPr>
            <a:spLocks noGrp="1"/>
          </p:cNvSpPr>
          <p:nvPr>
            <p:ph type="title"/>
          </p:nvPr>
        </p:nvSpPr>
        <p:spPr>
          <a:xfrm>
            <a:off x="188815" y="40341"/>
            <a:ext cx="11849197" cy="1110780"/>
          </a:xfrm>
        </p:spPr>
        <p:txBody>
          <a:bodyPr>
            <a:normAutofit/>
          </a:bodyPr>
          <a:lstStyle/>
          <a:p>
            <a:r>
              <a:rPr lang="bg-BG" dirty="0"/>
              <a:t>Министерство на образованието и науката (МОН)</a:t>
            </a:r>
            <a:endParaRPr lang="en-US" dirty="0"/>
          </a:p>
        </p:txBody>
      </p:sp>
      <p:sp>
        <p:nvSpPr>
          <p:cNvPr id="11" name="Slide Number Placeholder">
            <a:extLst>
              <a:ext uri="{FF2B5EF4-FFF2-40B4-BE49-F238E27FC236}">
                <a16:creationId xmlns:a16="http://schemas.microsoft.com/office/drawing/2014/main" id="{7144ABA6-B0FD-4A55-9B3B-163B2C65FE1A}"/>
              </a:ext>
            </a:extLst>
          </p:cNvPr>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15</a:t>
            </a:fld>
            <a:endParaRPr lang="en-US" dirty="0">
              <a:solidFill>
                <a:prstClr val="white">
                  <a:tint val="75000"/>
                </a:prstClr>
              </a:solidFill>
            </a:endParaRPr>
          </a:p>
        </p:txBody>
      </p:sp>
    </p:spTree>
    <p:extLst>
      <p:ext uri="{BB962C8B-B14F-4D97-AF65-F5344CB8AC3E}">
        <p14:creationId xmlns:p14="http://schemas.microsoft.com/office/powerpoint/2010/main" val="177393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189360" y="41400"/>
            <a:ext cx="5053320" cy="110988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Съдържание</a:t>
            </a:r>
            <a:endParaRPr lang="bg-BG" sz="4000" b="0" strike="noStrike" spc="-1">
              <a:latin typeface="Arial"/>
            </a:endParaRPr>
          </a:p>
        </p:txBody>
      </p:sp>
      <p:sp>
        <p:nvSpPr>
          <p:cNvPr id="177" name="CustomShape 2"/>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373B632D-6548-4897-A498-42FC21F1B57F}" type="slidenum">
              <a:rPr lang="bg-BG" sz="1000" b="0" strike="noStrike" spc="-1">
                <a:solidFill>
                  <a:srgbClr val="FFFFFF"/>
                </a:solidFill>
                <a:latin typeface="Calibri"/>
              </a:rPr>
              <a:t>2</a:t>
            </a:fld>
            <a:endParaRPr lang="bg-BG" sz="1000" b="0" strike="noStrike" spc="-1">
              <a:latin typeface="Arial"/>
            </a:endParaRPr>
          </a:p>
        </p:txBody>
      </p:sp>
      <p:sp>
        <p:nvSpPr>
          <p:cNvPr id="178" name="CustomShape 3"/>
          <p:cNvSpPr/>
          <p:nvPr/>
        </p:nvSpPr>
        <p:spPr>
          <a:xfrm>
            <a:off x="190440" y="1191600"/>
            <a:ext cx="9941760" cy="5529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Запознаване с проблема;</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Инертност на зрението;</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Структура на правоъгълен импулс;</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Процент на запълване;</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Ардуино и PWM;</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Приложение;</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Задачи;</a:t>
            </a:r>
            <a:endParaRPr lang="bg-BG" sz="3400" b="0" strike="noStrike" spc="-1">
              <a:latin typeface="Arial"/>
            </a:endParaRPr>
          </a:p>
        </p:txBody>
      </p:sp>
      <p:pic>
        <p:nvPicPr>
          <p:cNvPr id="179" name="Picture 2"/>
          <p:cNvPicPr/>
          <p:nvPr/>
        </p:nvPicPr>
        <p:blipFill>
          <a:blip r:embed="rId2"/>
          <a:stretch/>
        </p:blipFill>
        <p:spPr>
          <a:xfrm>
            <a:off x="8609040" y="2822040"/>
            <a:ext cx="3405960" cy="3515040"/>
          </a:xfrm>
          <a:prstGeom prst="rect">
            <a:avLst/>
          </a:prstGeom>
          <a:ln>
            <a:noFill/>
          </a:ln>
        </p:spPr>
      </p:pic>
      <p:sp>
        <p:nvSpPr>
          <p:cNvPr id="6" name="Slide Number Placeholder">
            <a:extLst>
              <a:ext uri="{FF2B5EF4-FFF2-40B4-BE49-F238E27FC236}">
                <a16:creationId xmlns:a16="http://schemas.microsoft.com/office/drawing/2014/main" id="{8506C24E-24E0-4AD2-BC70-59EB23940F14}"/>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2</a:t>
            </a:fld>
            <a:endParaRPr lang="en-US" dirty="0">
              <a:solidFill>
                <a:prstClr val="white">
                  <a:tint val="75000"/>
                </a:prstClr>
              </a:solidFill>
            </a:endParaRPr>
          </a:p>
        </p:txBody>
      </p:sp>
    </p:spTree>
    <p:extLst>
      <p:ext uri="{BB962C8B-B14F-4D97-AF65-F5344CB8AC3E}">
        <p14:creationId xmlns:p14="http://schemas.microsoft.com/office/powerpoint/2010/main" val="2030252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Какво се опитваме да решим?</a:t>
            </a:r>
            <a:endParaRPr lang="bg-BG" sz="4000" b="0" strike="noStrike" spc="-1">
              <a:latin typeface="Arial"/>
            </a:endParaRPr>
          </a:p>
        </p:txBody>
      </p:sp>
      <p:sp>
        <p:nvSpPr>
          <p:cNvPr id="181"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182" name="TextShape 3"/>
          <p:cNvSpPr txBox="1"/>
          <p:nvPr/>
        </p:nvSpPr>
        <p:spPr>
          <a:xfrm>
            <a:off x="365760" y="1228680"/>
            <a:ext cx="9509760" cy="2060649"/>
          </a:xfrm>
          <a:prstGeom prst="rect">
            <a:avLst/>
          </a:prstGeom>
          <a:noFill/>
          <a:ln>
            <a:noFill/>
          </a:ln>
        </p:spPr>
        <p:txBody>
          <a:bodyPr lIns="90000" tIns="45000" rIns="90000" bIns="45000">
            <a:spAutoFit/>
          </a:bodyPr>
          <a:lstStyle/>
          <a:p>
            <a:r>
              <a:rPr lang="bg-BG" sz="3200" b="0" strike="noStrike" spc="-1" dirty="0">
                <a:latin typeface="Arial"/>
              </a:rPr>
              <a:t>Да променим яркостта на светлината, излъчвана от един светодиод.</a:t>
            </a:r>
          </a:p>
          <a:p>
            <a:endParaRPr lang="bg-BG" sz="3200" b="0" strike="noStrike" spc="-1" dirty="0">
              <a:latin typeface="Arial"/>
            </a:endParaRPr>
          </a:p>
          <a:p>
            <a:r>
              <a:rPr lang="bg-BG" sz="3200" b="0" strike="noStrike" spc="-1" dirty="0">
                <a:latin typeface="Arial"/>
              </a:rPr>
              <a:t>Защо е важно това? Къде се използва?</a:t>
            </a:r>
          </a:p>
        </p:txBody>
      </p:sp>
      <p:sp>
        <p:nvSpPr>
          <p:cNvPr id="5" name="Slide Number Placeholder">
            <a:extLst>
              <a:ext uri="{FF2B5EF4-FFF2-40B4-BE49-F238E27FC236}">
                <a16:creationId xmlns:a16="http://schemas.microsoft.com/office/drawing/2014/main" id="{C5564116-9AD4-4BBE-AE8C-AC256F5D9B7E}"/>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3</a:t>
            </a:fld>
            <a:endParaRPr lang="en-US" dirty="0">
              <a:solidFill>
                <a:prstClr val="white">
                  <a:tint val="75000"/>
                </a:prstClr>
              </a:solidFill>
            </a:endParaRPr>
          </a:p>
        </p:txBody>
      </p:sp>
    </p:spTree>
    <p:extLst>
      <p:ext uri="{BB962C8B-B14F-4D97-AF65-F5344CB8AC3E}">
        <p14:creationId xmlns:p14="http://schemas.microsoft.com/office/powerpoint/2010/main" val="1023050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Какво се опитваме да решим?</a:t>
            </a:r>
            <a:endParaRPr lang="bg-BG" sz="4000" b="0" strike="noStrike" spc="-1">
              <a:latin typeface="Arial"/>
            </a:endParaRPr>
          </a:p>
        </p:txBody>
      </p:sp>
      <p:sp>
        <p:nvSpPr>
          <p:cNvPr id="184"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185" name="TextShape 3"/>
          <p:cNvSpPr txBox="1"/>
          <p:nvPr/>
        </p:nvSpPr>
        <p:spPr>
          <a:xfrm>
            <a:off x="365760" y="1066800"/>
            <a:ext cx="9509760" cy="2418840"/>
          </a:xfrm>
          <a:prstGeom prst="rect">
            <a:avLst/>
          </a:prstGeom>
          <a:noFill/>
          <a:ln>
            <a:noFill/>
          </a:ln>
        </p:spPr>
        <p:txBody>
          <a:bodyPr lIns="90000" tIns="45000" rIns="90000" bIns="45000">
            <a:spAutoFit/>
          </a:bodyPr>
          <a:lstStyle/>
          <a:p>
            <a:r>
              <a:rPr lang="bg-BG" sz="1500" b="0" strike="noStrike" spc="-1" dirty="0">
                <a:latin typeface="Arial"/>
              </a:rPr>
              <a:t>Да променим яркостта на светлината, излъчвана от един светодиод.</a:t>
            </a:r>
          </a:p>
          <a:p>
            <a:endParaRPr lang="bg-BG" sz="1500" b="0" strike="noStrike" spc="-1" dirty="0">
              <a:latin typeface="Arial"/>
            </a:endParaRPr>
          </a:p>
          <a:p>
            <a:r>
              <a:rPr lang="bg-BG" sz="1500" b="0" strike="noStrike" spc="-1" dirty="0">
                <a:latin typeface="Arial"/>
                <a:ea typeface="Noto Sans CJK SC Regular"/>
              </a:rPr>
              <a:t>Защо е важно това? </a:t>
            </a:r>
            <a:r>
              <a:rPr lang="bg-BG" sz="1500" b="0" strike="noStrike" spc="-1" dirty="0">
                <a:latin typeface="Arial"/>
              </a:rPr>
              <a:t>Къде се използва?</a:t>
            </a:r>
          </a:p>
          <a:p>
            <a:endParaRPr lang="bg-BG" sz="1500" b="0" strike="noStrike" spc="-1" dirty="0">
              <a:latin typeface="Arial"/>
            </a:endParaRPr>
          </a:p>
          <a:p>
            <a:r>
              <a:rPr lang="bg-BG" sz="1500" b="0" strike="noStrike" spc="-1" dirty="0">
                <a:latin typeface="Arial"/>
              </a:rPr>
              <a:t>LCD телевизор    		 – за управление на яркостта на картината.</a:t>
            </a:r>
          </a:p>
          <a:p>
            <a:endParaRPr lang="bg-BG" sz="1500" b="0" strike="noStrike" spc="-1" dirty="0">
              <a:latin typeface="Arial"/>
            </a:endParaRPr>
          </a:p>
          <a:p>
            <a:r>
              <a:rPr lang="bg-BG" sz="1500" b="0" strike="noStrike" spc="-1" dirty="0">
                <a:latin typeface="Arial"/>
                <a:ea typeface="Noto Sans CJK SC Regular"/>
              </a:rPr>
              <a:t>LCD екран на телефон </a:t>
            </a:r>
            <a:r>
              <a:rPr lang="bg-BG" sz="1500" b="0" strike="noStrike" spc="-1" dirty="0">
                <a:latin typeface="Arial"/>
              </a:rPr>
              <a:t>– за управление на яркостта на картината.</a:t>
            </a:r>
          </a:p>
          <a:p>
            <a:endParaRPr lang="bg-BG" sz="1500" b="0" strike="noStrike" spc="-1" dirty="0">
              <a:latin typeface="Arial"/>
            </a:endParaRPr>
          </a:p>
          <a:p>
            <a:r>
              <a:rPr lang="bg-BG" sz="1500" b="0" strike="noStrike" spc="-1" dirty="0">
                <a:latin typeface="Arial"/>
              </a:rPr>
              <a:t>OLED / AMOLED / </a:t>
            </a:r>
            <a:r>
              <a:rPr lang="bg-BG" sz="1500" b="0" strike="noStrike" spc="-1" dirty="0" err="1">
                <a:latin typeface="Arial"/>
              </a:rPr>
              <a:t>SuperAMOLED</a:t>
            </a:r>
            <a:r>
              <a:rPr lang="bg-BG" sz="1500" b="0" strike="noStrike" spc="-1" dirty="0">
                <a:latin typeface="Arial"/>
              </a:rPr>
              <a:t>  - изобразяване на цветове / промяна на яркост.</a:t>
            </a:r>
          </a:p>
          <a:p>
            <a:endParaRPr lang="bg-BG" sz="1500" b="0" strike="noStrike" spc="-1" dirty="0">
              <a:latin typeface="Arial"/>
            </a:endParaRPr>
          </a:p>
          <a:p>
            <a:r>
              <a:rPr lang="bg-BG" sz="1500" b="0" strike="noStrike" spc="-1" dirty="0">
                <a:latin typeface="Arial"/>
              </a:rPr>
              <a:t>LED </a:t>
            </a:r>
            <a:r>
              <a:rPr lang="bg-BG" sz="1500" b="0" strike="noStrike" spc="-1" dirty="0" err="1">
                <a:latin typeface="Arial"/>
              </a:rPr>
              <a:t>дисплейни</a:t>
            </a:r>
            <a:r>
              <a:rPr lang="bg-BG" sz="1500" b="0" strike="noStrike" spc="-1" dirty="0">
                <a:latin typeface="Arial"/>
              </a:rPr>
              <a:t> пана - изобразяване на цветове / промяна на яркост и контраст.</a:t>
            </a:r>
          </a:p>
        </p:txBody>
      </p:sp>
      <p:pic>
        <p:nvPicPr>
          <p:cNvPr id="186" name="Picture 185"/>
          <p:cNvPicPr/>
          <p:nvPr/>
        </p:nvPicPr>
        <p:blipFill>
          <a:blip r:embed="rId2"/>
          <a:stretch/>
        </p:blipFill>
        <p:spPr>
          <a:xfrm>
            <a:off x="457200" y="4207729"/>
            <a:ext cx="3471480" cy="2269271"/>
          </a:xfrm>
          <a:prstGeom prst="rect">
            <a:avLst/>
          </a:prstGeom>
          <a:ln>
            <a:noFill/>
          </a:ln>
        </p:spPr>
      </p:pic>
      <p:pic>
        <p:nvPicPr>
          <p:cNvPr id="187" name="Picture 186"/>
          <p:cNvPicPr/>
          <p:nvPr/>
        </p:nvPicPr>
        <p:blipFill>
          <a:blip r:embed="rId3"/>
          <a:stretch/>
        </p:blipFill>
        <p:spPr>
          <a:xfrm>
            <a:off x="6696360" y="4204566"/>
            <a:ext cx="5282280" cy="2232757"/>
          </a:xfrm>
          <a:prstGeom prst="rect">
            <a:avLst/>
          </a:prstGeom>
          <a:ln>
            <a:noFill/>
          </a:ln>
        </p:spPr>
      </p:pic>
      <p:pic>
        <p:nvPicPr>
          <p:cNvPr id="188" name="Picture 187"/>
          <p:cNvPicPr/>
          <p:nvPr/>
        </p:nvPicPr>
        <p:blipFill>
          <a:blip r:embed="rId4"/>
          <a:stretch/>
        </p:blipFill>
        <p:spPr>
          <a:xfrm>
            <a:off x="8429015" y="1105344"/>
            <a:ext cx="3212331" cy="2144232"/>
          </a:xfrm>
          <a:prstGeom prst="rect">
            <a:avLst/>
          </a:prstGeom>
          <a:ln>
            <a:noFill/>
          </a:ln>
        </p:spPr>
      </p:pic>
      <p:sp>
        <p:nvSpPr>
          <p:cNvPr id="8" name="Slide Number Placeholder">
            <a:extLst>
              <a:ext uri="{FF2B5EF4-FFF2-40B4-BE49-F238E27FC236}">
                <a16:creationId xmlns:a16="http://schemas.microsoft.com/office/drawing/2014/main" id="{9AB1E2CE-3E3A-44C4-9B46-0606767696DF}"/>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4</a:t>
            </a:fld>
            <a:endParaRPr lang="en-US" dirty="0">
              <a:solidFill>
                <a:prstClr val="white">
                  <a:tint val="75000"/>
                </a:prstClr>
              </a:solidFill>
            </a:endParaRPr>
          </a:p>
        </p:txBody>
      </p:sp>
    </p:spTree>
    <p:extLst>
      <p:ext uri="{BB962C8B-B14F-4D97-AF65-F5344CB8AC3E}">
        <p14:creationId xmlns:p14="http://schemas.microsoft.com/office/powerpoint/2010/main" val="2942455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 виждаме?</a:t>
            </a:r>
            <a:endParaRPr lang="bg-BG" sz="4000" b="0" strike="noStrike" spc="-1">
              <a:latin typeface="Arial"/>
            </a:endParaRPr>
          </a:p>
        </p:txBody>
      </p:sp>
      <p:sp>
        <p:nvSpPr>
          <p:cNvPr id="190"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191" name="Picture 190"/>
          <p:cNvPicPr/>
          <p:nvPr/>
        </p:nvPicPr>
        <p:blipFill>
          <a:blip r:embed="rId2"/>
          <a:stretch/>
        </p:blipFill>
        <p:spPr>
          <a:xfrm>
            <a:off x="3383280" y="1463040"/>
            <a:ext cx="5669280" cy="4707720"/>
          </a:xfrm>
          <a:prstGeom prst="rect">
            <a:avLst/>
          </a:prstGeom>
          <a:ln>
            <a:noFill/>
          </a:ln>
        </p:spPr>
      </p:pic>
      <p:sp>
        <p:nvSpPr>
          <p:cNvPr id="5" name="Slide Number Placeholder">
            <a:extLst>
              <a:ext uri="{FF2B5EF4-FFF2-40B4-BE49-F238E27FC236}">
                <a16:creationId xmlns:a16="http://schemas.microsoft.com/office/drawing/2014/main" id="{C07C85B2-F440-49B3-A83E-76406ECB0288}"/>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5</a:t>
            </a:fld>
            <a:endParaRPr lang="en-US" dirty="0">
              <a:solidFill>
                <a:prstClr val="white">
                  <a:tint val="75000"/>
                </a:prstClr>
              </a:solidFill>
            </a:endParaRPr>
          </a:p>
        </p:txBody>
      </p:sp>
    </p:spTree>
    <p:extLst>
      <p:ext uri="{BB962C8B-B14F-4D97-AF65-F5344CB8AC3E}">
        <p14:creationId xmlns:p14="http://schemas.microsoft.com/office/powerpoint/2010/main" val="2250117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188640" y="-365760"/>
            <a:ext cx="11607120" cy="15163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ea typeface="Noto Sans CJK SC Regular"/>
              </a:rPr>
              <a:t>Как виждаме цветно? Трихромия?</a:t>
            </a:r>
            <a:endParaRPr lang="bg-BG" sz="4000" b="0" strike="noStrike" spc="-1">
              <a:latin typeface="Arial"/>
            </a:endParaRPr>
          </a:p>
        </p:txBody>
      </p:sp>
      <p:sp>
        <p:nvSpPr>
          <p:cNvPr id="193"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194" name="TextShape 3"/>
          <p:cNvSpPr txBox="1"/>
          <p:nvPr/>
        </p:nvSpPr>
        <p:spPr>
          <a:xfrm>
            <a:off x="265892" y="6248400"/>
            <a:ext cx="5676120" cy="367878"/>
          </a:xfrm>
          <a:prstGeom prst="rect">
            <a:avLst/>
          </a:prstGeom>
          <a:noFill/>
          <a:ln>
            <a:noFill/>
          </a:ln>
        </p:spPr>
        <p:txBody>
          <a:bodyPr lIns="90000" tIns="45000" rIns="90000" bIns="45000">
            <a:spAutoFit/>
          </a:bodyPr>
          <a:lstStyle/>
          <a:p>
            <a:r>
              <a:rPr lang="bg-BG" sz="1800" b="0" strike="noStrike" spc="-1" dirty="0">
                <a:latin typeface="Arial"/>
                <a:hlinkClick r:id="rId2"/>
              </a:rPr>
              <a:t>https://amara.org/sr/videos/kL9O4IOCtVcz/bg/166939/</a:t>
            </a:r>
            <a:endParaRPr lang="bg-BG" sz="1800" b="0" strike="noStrike" spc="-1" dirty="0">
              <a:latin typeface="Arial"/>
            </a:endParaRPr>
          </a:p>
        </p:txBody>
      </p:sp>
      <p:pic>
        <p:nvPicPr>
          <p:cNvPr id="195" name="Picture 194"/>
          <p:cNvPicPr/>
          <p:nvPr/>
        </p:nvPicPr>
        <p:blipFill>
          <a:blip r:embed="rId3"/>
          <a:stretch/>
        </p:blipFill>
        <p:spPr>
          <a:xfrm>
            <a:off x="523244" y="1426283"/>
            <a:ext cx="6692073" cy="4419075"/>
          </a:xfrm>
          <a:prstGeom prst="rect">
            <a:avLst/>
          </a:prstGeom>
          <a:ln>
            <a:noFill/>
          </a:ln>
        </p:spPr>
      </p:pic>
      <p:pic>
        <p:nvPicPr>
          <p:cNvPr id="196" name="Picture 195"/>
          <p:cNvPicPr/>
          <p:nvPr/>
        </p:nvPicPr>
        <p:blipFill>
          <a:blip r:embed="rId4"/>
          <a:stretch/>
        </p:blipFill>
        <p:spPr>
          <a:xfrm>
            <a:off x="7694612" y="1631880"/>
            <a:ext cx="4037400" cy="4037400"/>
          </a:xfrm>
          <a:prstGeom prst="rect">
            <a:avLst/>
          </a:prstGeom>
          <a:ln>
            <a:noFill/>
          </a:ln>
        </p:spPr>
      </p:pic>
      <p:sp>
        <p:nvSpPr>
          <p:cNvPr id="7" name="Slide Number Placeholder">
            <a:extLst>
              <a:ext uri="{FF2B5EF4-FFF2-40B4-BE49-F238E27FC236}">
                <a16:creationId xmlns:a16="http://schemas.microsoft.com/office/drawing/2014/main" id="{84F7CA94-0030-4BEA-A032-0127C9A73D29}"/>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6</a:t>
            </a:fld>
            <a:endParaRPr lang="en-US" dirty="0">
              <a:solidFill>
                <a:prstClr val="white">
                  <a:tint val="75000"/>
                </a:prstClr>
              </a:solidFill>
            </a:endParaRPr>
          </a:p>
        </p:txBody>
      </p:sp>
    </p:spTree>
    <p:extLst>
      <p:ext uri="{BB962C8B-B14F-4D97-AF65-F5344CB8AC3E}">
        <p14:creationId xmlns:p14="http://schemas.microsoft.com/office/powerpoint/2010/main" val="2206090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А движение?</a:t>
            </a:r>
            <a:endParaRPr lang="bg-BG" sz="4000" b="0" strike="noStrike" spc="-1">
              <a:latin typeface="Arial"/>
            </a:endParaRPr>
          </a:p>
        </p:txBody>
      </p:sp>
      <p:sp>
        <p:nvSpPr>
          <p:cNvPr id="198"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199" name="Picture 198"/>
          <p:cNvPicPr/>
          <p:nvPr/>
        </p:nvPicPr>
        <p:blipFill>
          <a:blip r:embed="rId2"/>
          <a:stretch/>
        </p:blipFill>
        <p:spPr>
          <a:xfrm>
            <a:off x="5989680" y="1188720"/>
            <a:ext cx="5714640" cy="4285800"/>
          </a:xfrm>
          <a:prstGeom prst="rect">
            <a:avLst/>
          </a:prstGeom>
          <a:ln>
            <a:noFill/>
          </a:ln>
        </p:spPr>
      </p:pic>
      <p:sp>
        <p:nvSpPr>
          <p:cNvPr id="200" name="TextShape 3"/>
          <p:cNvSpPr txBox="1"/>
          <p:nvPr/>
        </p:nvSpPr>
        <p:spPr>
          <a:xfrm>
            <a:off x="182880" y="1554480"/>
            <a:ext cx="5760720" cy="1568206"/>
          </a:xfrm>
          <a:prstGeom prst="rect">
            <a:avLst/>
          </a:prstGeom>
          <a:noFill/>
          <a:ln>
            <a:noFill/>
          </a:ln>
        </p:spPr>
        <p:txBody>
          <a:bodyPr lIns="90000" tIns="45000" rIns="90000" bIns="45000">
            <a:spAutoFit/>
          </a:bodyPr>
          <a:lstStyle/>
          <a:p>
            <a:r>
              <a:rPr lang="bg-BG" b="0" strike="noStrike" spc="-1" dirty="0">
                <a:latin typeface="Arial"/>
              </a:rPr>
              <a:t>10Hz – 90 </a:t>
            </a:r>
            <a:r>
              <a:rPr lang="bg-BG" b="0" strike="noStrike" spc="-1" dirty="0" err="1">
                <a:latin typeface="Arial"/>
              </a:rPr>
              <a:t>Hz</a:t>
            </a:r>
            <a:r>
              <a:rPr lang="bg-BG" b="0" strike="noStrike" spc="-1" dirty="0">
                <a:latin typeface="Arial"/>
              </a:rPr>
              <a:t> – цялостни изображения</a:t>
            </a:r>
          </a:p>
          <a:p>
            <a:endParaRPr lang="bg-BG" b="0" strike="noStrike" spc="-1" dirty="0">
              <a:latin typeface="Arial"/>
            </a:endParaRPr>
          </a:p>
          <a:p>
            <a:r>
              <a:rPr lang="bg-BG" b="0" strike="noStrike" spc="-1" dirty="0">
                <a:latin typeface="Arial"/>
              </a:rPr>
              <a:t>50 </a:t>
            </a:r>
            <a:r>
              <a:rPr lang="bg-BG" b="0" strike="noStrike" spc="-1" dirty="0" err="1">
                <a:latin typeface="Arial"/>
              </a:rPr>
              <a:t>Hz</a:t>
            </a:r>
            <a:r>
              <a:rPr lang="bg-BG" b="0" strike="noStrike" spc="-1" dirty="0">
                <a:latin typeface="Arial"/>
              </a:rPr>
              <a:t> – 1KHz – промяна на </a:t>
            </a:r>
            <a:r>
              <a:rPr lang="bg-BG" b="0" strike="noStrike" spc="-1" dirty="0" err="1">
                <a:latin typeface="Arial"/>
              </a:rPr>
              <a:t>яркоста</a:t>
            </a:r>
            <a:r>
              <a:rPr lang="bg-BG" b="0" strike="noStrike" spc="-1" dirty="0">
                <a:latin typeface="Arial"/>
              </a:rPr>
              <a:t> (</a:t>
            </a:r>
            <a:r>
              <a:rPr lang="bg-BG" b="0" strike="noStrike" spc="-1" dirty="0" err="1">
                <a:latin typeface="Arial"/>
              </a:rPr>
              <a:t>монохроматия</a:t>
            </a:r>
            <a:r>
              <a:rPr lang="bg-BG" b="0" strike="noStrike" spc="-1" dirty="0">
                <a:latin typeface="Arial"/>
              </a:rPr>
              <a:t>)</a:t>
            </a:r>
          </a:p>
        </p:txBody>
      </p:sp>
      <p:sp>
        <p:nvSpPr>
          <p:cNvPr id="6" name="Slide Number Placeholder">
            <a:extLst>
              <a:ext uri="{FF2B5EF4-FFF2-40B4-BE49-F238E27FC236}">
                <a16:creationId xmlns:a16="http://schemas.microsoft.com/office/drawing/2014/main" id="{DE2A4284-3E80-4725-8379-2BD2E37FC1DA}"/>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7</a:t>
            </a:fld>
            <a:endParaRPr lang="en-US" dirty="0">
              <a:solidFill>
                <a:prstClr val="white">
                  <a:tint val="75000"/>
                </a:prstClr>
              </a:solidFill>
            </a:endParaRPr>
          </a:p>
        </p:txBody>
      </p:sp>
    </p:spTree>
    <p:extLst>
      <p:ext uri="{BB962C8B-B14F-4D97-AF65-F5344CB8AC3E}">
        <p14:creationId xmlns:p14="http://schemas.microsoft.com/office/powerpoint/2010/main" val="168214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Структура на цифров импулс</a:t>
            </a:r>
            <a:endParaRPr lang="bg-BG" sz="4000" b="0" strike="noStrike" spc="-1">
              <a:latin typeface="Arial"/>
            </a:endParaRPr>
          </a:p>
        </p:txBody>
      </p:sp>
      <p:sp>
        <p:nvSpPr>
          <p:cNvPr id="202"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03" name="Picture 202"/>
          <p:cNvPicPr/>
          <p:nvPr/>
        </p:nvPicPr>
        <p:blipFill>
          <a:blip r:embed="rId2"/>
          <a:stretch/>
        </p:blipFill>
        <p:spPr>
          <a:xfrm>
            <a:off x="836612" y="1138119"/>
            <a:ext cx="8780040" cy="3666600"/>
          </a:xfrm>
          <a:prstGeom prst="rect">
            <a:avLst/>
          </a:prstGeom>
          <a:ln>
            <a:noFill/>
          </a:ln>
        </p:spPr>
      </p:pic>
      <p:sp>
        <p:nvSpPr>
          <p:cNvPr id="204" name="TextShape 3"/>
          <p:cNvSpPr txBox="1"/>
          <p:nvPr/>
        </p:nvSpPr>
        <p:spPr>
          <a:xfrm>
            <a:off x="182880" y="5120640"/>
            <a:ext cx="11795760" cy="1506960"/>
          </a:xfrm>
          <a:prstGeom prst="rect">
            <a:avLst/>
          </a:prstGeom>
          <a:noFill/>
          <a:ln>
            <a:noFill/>
          </a:ln>
        </p:spPr>
        <p:txBody>
          <a:bodyPr lIns="90000" tIns="45000" rIns="90000" bIns="45000">
            <a:spAutoFit/>
          </a:bodyPr>
          <a:lstStyle/>
          <a:p>
            <a:r>
              <a:rPr lang="bg-BG" sz="2000" b="0" strike="noStrike" spc="-1">
                <a:solidFill>
                  <a:srgbClr val="FFFFFF"/>
                </a:solidFill>
                <a:latin typeface="Arial"/>
              </a:rPr>
              <a:t> -	V		- Амплитуда (напрежение)</a:t>
            </a:r>
          </a:p>
          <a:p>
            <a:r>
              <a:rPr lang="bg-BG" sz="2000" b="0" strike="noStrike" spc="-1">
                <a:solidFill>
                  <a:srgbClr val="FFFFFF"/>
                </a:solidFill>
                <a:latin typeface="Arial"/>
              </a:rPr>
              <a:t> - 	t		- Продължителност на импулс</a:t>
            </a:r>
          </a:p>
          <a:p>
            <a:r>
              <a:rPr lang="bg-BG" sz="2000" b="0" strike="noStrike" spc="-1">
                <a:solidFill>
                  <a:srgbClr val="FFFFFF"/>
                </a:solidFill>
                <a:latin typeface="Arial"/>
              </a:rPr>
              <a:t> - 	T		- Период на импулса</a:t>
            </a:r>
          </a:p>
          <a:p>
            <a:endParaRPr lang="bg-BG" sz="2000" b="0" strike="noStrike" spc="-1">
              <a:solidFill>
                <a:srgbClr val="FFFFFF"/>
              </a:solidFill>
              <a:latin typeface="Arial"/>
            </a:endParaRPr>
          </a:p>
          <a:p>
            <a:r>
              <a:rPr lang="bg-BG" sz="2000" b="0" strike="noStrike" spc="-1">
                <a:solidFill>
                  <a:srgbClr val="FFFFFF"/>
                </a:solidFill>
                <a:latin typeface="Arial"/>
              </a:rPr>
              <a:t>Коя характеристика можем и има смисъл да променяме?</a:t>
            </a:r>
          </a:p>
        </p:txBody>
      </p:sp>
      <p:sp>
        <p:nvSpPr>
          <p:cNvPr id="6" name="Slide Number Placeholder">
            <a:extLst>
              <a:ext uri="{FF2B5EF4-FFF2-40B4-BE49-F238E27FC236}">
                <a16:creationId xmlns:a16="http://schemas.microsoft.com/office/drawing/2014/main" id="{37B384B0-8E97-4AB0-A582-040D181A4EEC}"/>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8</a:t>
            </a:fld>
            <a:endParaRPr lang="en-US" dirty="0">
              <a:solidFill>
                <a:prstClr val="white">
                  <a:tint val="75000"/>
                </a:prstClr>
              </a:solidFill>
            </a:endParaRPr>
          </a:p>
        </p:txBody>
      </p:sp>
    </p:spTree>
    <p:extLst>
      <p:ext uri="{BB962C8B-B14F-4D97-AF65-F5344CB8AC3E}">
        <p14:creationId xmlns:p14="http://schemas.microsoft.com/office/powerpoint/2010/main" val="1743129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Промяна на широчината на импулса</a:t>
            </a:r>
            <a:endParaRPr lang="bg-BG" sz="4000" b="0" strike="noStrike" spc="-1">
              <a:latin typeface="Arial"/>
            </a:endParaRPr>
          </a:p>
        </p:txBody>
      </p:sp>
      <p:sp>
        <p:nvSpPr>
          <p:cNvPr id="206"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07" name="Picture 206"/>
          <p:cNvPicPr/>
          <p:nvPr/>
        </p:nvPicPr>
        <p:blipFill>
          <a:blip r:embed="rId2"/>
          <a:stretch/>
        </p:blipFill>
        <p:spPr>
          <a:xfrm>
            <a:off x="6780212" y="1005840"/>
            <a:ext cx="5089680" cy="5573520"/>
          </a:xfrm>
          <a:prstGeom prst="roundRect">
            <a:avLst>
              <a:gd name="adj" fmla="val 2178"/>
            </a:avLst>
          </a:prstGeom>
          <a:solidFill>
            <a:srgbClr val="FFFFFF">
              <a:shade val="85000"/>
            </a:srgbClr>
          </a:solidFill>
          <a:ln>
            <a:noFill/>
          </a:ln>
          <a:effectLst/>
        </p:spPr>
      </p:pic>
      <p:sp>
        <p:nvSpPr>
          <p:cNvPr id="208" name="TextShape 3"/>
          <p:cNvSpPr txBox="1"/>
          <p:nvPr/>
        </p:nvSpPr>
        <p:spPr>
          <a:xfrm>
            <a:off x="365760" y="1645920"/>
            <a:ext cx="6309360" cy="4522861"/>
          </a:xfrm>
          <a:prstGeom prst="rect">
            <a:avLst/>
          </a:prstGeom>
          <a:noFill/>
          <a:ln>
            <a:noFill/>
          </a:ln>
        </p:spPr>
        <p:txBody>
          <a:bodyPr lIns="90000" tIns="45000" rIns="90000" bIns="45000">
            <a:spAutoFit/>
          </a:bodyPr>
          <a:lstStyle/>
          <a:p>
            <a:r>
              <a:rPr lang="bg-BG" b="0" strike="noStrike" spc="-1" dirty="0">
                <a:latin typeface="Arial"/>
              </a:rPr>
              <a:t>Коефициент на запълване (</a:t>
            </a:r>
            <a:r>
              <a:rPr lang="bg-BG" b="0" strike="noStrike" spc="-1" dirty="0" err="1">
                <a:latin typeface="Arial"/>
              </a:rPr>
              <a:t>Duty</a:t>
            </a:r>
            <a:r>
              <a:rPr lang="bg-BG" b="0" strike="noStrike" spc="-1" dirty="0">
                <a:latin typeface="Arial"/>
              </a:rPr>
              <a:t> </a:t>
            </a:r>
            <a:r>
              <a:rPr lang="bg-BG" b="0" strike="noStrike" spc="-1" dirty="0" err="1">
                <a:latin typeface="Arial"/>
              </a:rPr>
              <a:t>cycle</a:t>
            </a:r>
            <a:r>
              <a:rPr lang="bg-BG" b="0" strike="noStrike" spc="-1" dirty="0">
                <a:latin typeface="Arial"/>
              </a:rPr>
              <a:t>)</a:t>
            </a:r>
          </a:p>
          <a:p>
            <a:endParaRPr lang="bg-BG" b="0" strike="noStrike" spc="-1" dirty="0">
              <a:latin typeface="Arial"/>
            </a:endParaRPr>
          </a:p>
          <a:p>
            <a:r>
              <a:rPr lang="bg-BG" b="0" strike="noStrike" spc="-1" dirty="0">
                <a:latin typeface="Arial"/>
              </a:rPr>
              <a:t>- отношението на продължителността на импулса (t) и </a:t>
            </a:r>
          </a:p>
          <a:p>
            <a:r>
              <a:rPr lang="bg-BG" b="0" strike="noStrike" spc="-1" dirty="0">
                <a:latin typeface="Arial"/>
              </a:rPr>
              <a:t>Периода на импулсната поредица (T), изразено в проценти.</a:t>
            </a:r>
          </a:p>
          <a:p>
            <a:endParaRPr lang="bg-BG" b="0" strike="noStrike" spc="-1" dirty="0">
              <a:latin typeface="Arial"/>
            </a:endParaRPr>
          </a:p>
          <a:p>
            <a:r>
              <a:rPr lang="bg-BG" b="0" strike="noStrike" spc="-1" dirty="0">
                <a:latin typeface="Arial"/>
              </a:rPr>
              <a:t>- Колкото по- голяма е продължителността на импулса, толкова повече енергия предаваме;</a:t>
            </a:r>
          </a:p>
          <a:p>
            <a:endParaRPr lang="bg-BG" b="0" strike="noStrike" spc="-1" dirty="0">
              <a:latin typeface="Arial"/>
            </a:endParaRPr>
          </a:p>
          <a:p>
            <a:endParaRPr lang="bg-BG" b="0" strike="noStrike" spc="-1" dirty="0">
              <a:latin typeface="Arial"/>
            </a:endParaRPr>
          </a:p>
        </p:txBody>
      </p:sp>
      <p:sp>
        <p:nvSpPr>
          <p:cNvPr id="6" name="Slide Number Placeholder">
            <a:extLst>
              <a:ext uri="{FF2B5EF4-FFF2-40B4-BE49-F238E27FC236}">
                <a16:creationId xmlns:a16="http://schemas.microsoft.com/office/drawing/2014/main" id="{C4E01C16-DEE9-4E8B-977D-5593F7755D3B}"/>
              </a:ext>
            </a:extLst>
          </p:cNvPr>
          <p:cNvSpPr txBox="1">
            <a:spLocks/>
          </p:cNvSpPr>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solidFill>
                  <a:prstClr val="white">
                    <a:tint val="75000"/>
                  </a:prstClr>
                </a:solidFill>
              </a:rPr>
              <a:pPr/>
              <a:t>9</a:t>
            </a:fld>
            <a:endParaRPr lang="en-US" dirty="0">
              <a:solidFill>
                <a:prstClr val="white">
                  <a:tint val="75000"/>
                </a:prstClr>
              </a:solidFill>
            </a:endParaRPr>
          </a:p>
        </p:txBody>
      </p:sp>
    </p:spTree>
    <p:extLst>
      <p:ext uri="{BB962C8B-B14F-4D97-AF65-F5344CB8AC3E}">
        <p14:creationId xmlns:p14="http://schemas.microsoft.com/office/powerpoint/2010/main" val="37959295"/>
      </p:ext>
    </p:extLst>
  </p:cSld>
  <p:clrMapOvr>
    <a:masterClrMapping/>
  </p:clrMapOvr>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7175</TotalTime>
  <Words>813</Words>
  <Application>Microsoft Office PowerPoint</Application>
  <PresentationFormat>Custom</PresentationFormat>
  <Paragraphs>125</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Wingdings</vt:lpstr>
      <vt:lpstr>Wingdings 2</vt:lpstr>
      <vt:lpstr>SoftUni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Министерство на образованието и науката (МОН)</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Basics – Course Overview</dc:title>
  <dc:subject>Software Development Course</dc:subject>
  <dc:creator>Software University Foundation</dc:creator>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description>Фондация "Софтуерен университет" - http://softuni.foundation</dc:description>
  <cp:lastModifiedBy>Svetlin Nakov</cp:lastModifiedBy>
  <cp:revision>300</cp:revision>
  <dcterms:created xsi:type="dcterms:W3CDTF">2014-01-02T17:00:34Z</dcterms:created>
  <dcterms:modified xsi:type="dcterms:W3CDTF">2019-12-17T13:55:09Z</dcterms:modified>
  <cp:category>програмиране; софтуерна разработка</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